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Playfair Display"/>
      <p:regular r:id="rId27"/>
      <p:bold r:id="rId28"/>
      <p:italic r:id="rId29"/>
      <p:boldItalic r:id="rId30"/>
    </p:embeddedFont>
    <p:embeddedFont>
      <p:font typeface="Lato"/>
      <p:regular r:id="rId31"/>
      <p:bold r:id="rId32"/>
      <p:italic r:id="rId33"/>
      <p:boldItalic r:id="rId34"/>
    </p:embeddedFont>
    <p:embeddedFont>
      <p:font typeface="Averag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732A7BF-22B6-447E-80D6-9C272AA66FE3}">
  <a:tblStyle styleId="{F732A7BF-22B6-447E-80D6-9C272AA66F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fairDispl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PlayfairDisplay-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Average-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8c07bff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8c07bff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simply draw a line to manually set a cutoff for variance, it’s really likely you make a really accurate prediction.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80cdc78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80cdc78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decide to try our models after removing the variance. We just used kurtosis, entropy, and skewness when training the model. </a:t>
            </a:r>
            <a:endParaRPr/>
          </a:p>
          <a:p>
            <a:pPr indent="0" lvl="0" marL="0" rtl="0" algn="l">
              <a:spcBef>
                <a:spcPts val="0"/>
              </a:spcBef>
              <a:spcAft>
                <a:spcPts val="0"/>
              </a:spcAft>
              <a:buNone/>
            </a:pPr>
            <a:r>
              <a:rPr lang="en"/>
              <a:t>According to the boxplot, none of the variables differs really significantly for fake and authentic banknotes.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66d9e91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66d9e91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 that shows the relationship between each predictors. </a:t>
            </a:r>
            <a:endParaRPr/>
          </a:p>
          <a:p>
            <a:pPr indent="0" lvl="0" marL="0" rtl="0" algn="l">
              <a:spcBef>
                <a:spcPts val="0"/>
              </a:spcBef>
              <a:spcAft>
                <a:spcPts val="0"/>
              </a:spcAft>
              <a:buNone/>
            </a:pPr>
            <a:r>
              <a:rPr lang="en"/>
              <a:t>As you can see, real banknotes tend to have higher skewness and lower curtosis.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80cdc783e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80cdc783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model comparison without “variance” </a:t>
            </a:r>
            <a:endParaRPr/>
          </a:p>
          <a:p>
            <a:pPr indent="0" lvl="0" marL="0" rtl="0" algn="l">
              <a:spcBef>
                <a:spcPts val="0"/>
              </a:spcBef>
              <a:spcAft>
                <a:spcPts val="0"/>
              </a:spcAft>
              <a:buNone/>
            </a:pPr>
            <a:r>
              <a:rPr lang="en"/>
              <a:t>We used probability= 0.4 for SVM since the proportion of class = 1 was 0.44.</a:t>
            </a:r>
            <a:endParaRPr/>
          </a:p>
          <a:p>
            <a:pPr indent="0" lvl="0" marL="0" rtl="0" algn="l">
              <a:spcBef>
                <a:spcPts val="0"/>
              </a:spcBef>
              <a:spcAft>
                <a:spcPts val="0"/>
              </a:spcAft>
              <a:buNone/>
            </a:pPr>
            <a:r>
              <a:rPr lang="en"/>
              <a:t>We can see that the SVM and Random Forest classifier show the highest accuracy, sensitivity and specificity.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80cdc783e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80cdc783e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compared ROC curve and the table on the left is showing AUC value of each model.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7e29543f7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7e29543f7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determine the better classifier between SVM and Random Forest, we repeated  training/testing random split process for 20 times.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this result, we’ve selected SVM over Random Forest. Moreover, when it comes to banknote </a:t>
            </a:r>
            <a:r>
              <a:rPr lang="en"/>
              <a:t>authentication</a:t>
            </a:r>
            <a:r>
              <a:rPr lang="en"/>
              <a:t>, we place importance on sensitivity over specificity. In other words, true positive, or probability of detection is more important for our dataset.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8bd317c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8bd317c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t>Based on this result, we’ve selected SVM over Random Forest sincewe place importance on sensitivity over specificity. In other words, true positive, or probability of detection is more important for our dataset, authentication of banknote</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6870b123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6870b123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 allow us to create appropriate feature space by tuning kernel and found that kernel “radial” is the most adequate one</a:t>
            </a:r>
            <a:endParaRPr/>
          </a:p>
          <a:p>
            <a:pPr indent="-298450" lvl="0" marL="457200" rtl="0" algn="l">
              <a:spcBef>
                <a:spcPts val="0"/>
              </a:spcBef>
              <a:spcAft>
                <a:spcPts val="0"/>
              </a:spcAft>
              <a:buSzPts val="1100"/>
              <a:buChar char="-"/>
            </a:pPr>
            <a:r>
              <a:rPr lang="en"/>
              <a:t>SVM is more suitable for two-class problem whereas random forest is better for multiclass problem. Our class is two class problem, which represent 1 = fraud and 0 = authentic banknote</a:t>
            </a:r>
            <a:endParaRPr/>
          </a:p>
          <a:p>
            <a:pPr indent="-298450" lvl="0" marL="457200" rtl="0" algn="l">
              <a:spcBef>
                <a:spcPts val="0"/>
              </a:spcBef>
              <a:spcAft>
                <a:spcPts val="0"/>
              </a:spcAft>
              <a:buSzPts val="1100"/>
              <a:buChar char="-"/>
            </a:pPr>
            <a:r>
              <a:rPr lang="en" sz="1150">
                <a:solidFill>
                  <a:srgbClr val="242729"/>
                </a:solidFill>
                <a:highlight>
                  <a:schemeClr val="lt1"/>
                </a:highlight>
              </a:rPr>
              <a:t>SVM is more suitable for continuous variables whereas random forest is better for discrete variables.</a:t>
            </a:r>
            <a:endParaRPr sz="1150">
              <a:solidFill>
                <a:srgbClr val="242729"/>
              </a:solidFill>
              <a:highlight>
                <a:schemeClr val="lt1"/>
              </a:highlight>
            </a:endParaRPr>
          </a:p>
          <a:p>
            <a:pPr indent="-298450" lvl="0" marL="457200" rtl="0" algn="l">
              <a:spcBef>
                <a:spcPts val="0"/>
              </a:spcBef>
              <a:spcAft>
                <a:spcPts val="0"/>
              </a:spcAft>
              <a:buSzPts val="1100"/>
              <a:buChar char="-"/>
            </a:pPr>
            <a:r>
              <a:t/>
            </a:r>
            <a:endParaRPr sz="1150">
              <a:solidFill>
                <a:srgbClr val="242729"/>
              </a:solidFill>
              <a:highlight>
                <a:schemeClr val="lt1"/>
              </a:highlight>
            </a:endParaRPr>
          </a:p>
          <a:p>
            <a:pPr indent="-298450" lvl="0" marL="457200" rtl="0" algn="l">
              <a:spcBef>
                <a:spcPts val="0"/>
              </a:spcBef>
              <a:spcAft>
                <a:spcPts val="0"/>
              </a:spcAft>
              <a:buSzPts val="1100"/>
              <a:buChar char="-"/>
            </a:pPr>
            <a:r>
              <a:t/>
            </a:r>
            <a:endParaRPr sz="1150">
              <a:solidFill>
                <a:srgbClr val="242729"/>
              </a:solidFill>
              <a:highlight>
                <a:schemeClr val="lt1"/>
              </a:highlight>
            </a:endParaRPr>
          </a:p>
          <a:p>
            <a:pPr indent="-298450" lvl="0" marL="457200" rtl="0" algn="l">
              <a:spcBef>
                <a:spcPts val="0"/>
              </a:spcBef>
              <a:spcAft>
                <a:spcPts val="0"/>
              </a:spcAft>
              <a:buSzPts val="1100"/>
              <a:buChar char="-"/>
            </a:pPr>
            <a:r>
              <a:rPr lang="en" sz="1150">
                <a:solidFill>
                  <a:srgbClr val="242729"/>
                </a:solidFill>
                <a:highlight>
                  <a:schemeClr val="lt1"/>
                </a:highlight>
              </a:rPr>
              <a:t> </a:t>
            </a:r>
            <a:endParaRPr/>
          </a:p>
          <a:p>
            <a:pPr indent="-298450" lvl="0" marL="457200" rtl="0" algn="l">
              <a:spcBef>
                <a:spcPts val="0"/>
              </a:spcBef>
              <a:spcAft>
                <a:spcPts val="0"/>
              </a:spcAft>
              <a:buSzPts val="1100"/>
              <a:buChar char="-"/>
            </a:pPr>
            <a:r>
              <a:rPr lang="en" sz="1150">
                <a:solidFill>
                  <a:srgbClr val="242729"/>
                </a:solidFill>
                <a:highlight>
                  <a:srgbClr val="FFFFFF"/>
                </a:highlight>
              </a:rPr>
              <a:t>SVM maximizes the "margin" and thus relies on the concept of "distance" between different points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80cdc783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80cdc783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6870b123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6870b123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Choosing appropriate kernel is tricky, we when we performed SVM, we had to try different kernel to find the best kernel since there is no tuning </a:t>
            </a:r>
            <a:r>
              <a:rPr lang="en"/>
              <a:t>function</a:t>
            </a:r>
            <a:r>
              <a:rPr lang="en"/>
              <a:t> for finding the best kernel. So we had to try several different kernel such as linear and polynomial until we found the best one</a:t>
            </a:r>
            <a:endParaRPr/>
          </a:p>
          <a:p>
            <a:pPr indent="-298450" lvl="0" marL="457200" rtl="0" algn="l">
              <a:spcBef>
                <a:spcPts val="0"/>
              </a:spcBef>
              <a:spcAft>
                <a:spcPts val="0"/>
              </a:spcAft>
              <a:buSzPts val="1100"/>
              <a:buChar char="-"/>
            </a:pPr>
            <a:r>
              <a:rPr lang="en"/>
              <a:t>If you have large dataset  it takes longer to train the model compare to other classifier. If we had to repeat the process more than 20 times, it would take longer </a:t>
            </a:r>
            <a:endParaRPr/>
          </a:p>
          <a:p>
            <a:pPr indent="-298450" lvl="0" marL="457200" rtl="0" algn="l">
              <a:spcBef>
                <a:spcPts val="0"/>
              </a:spcBef>
              <a:spcAft>
                <a:spcPts val="0"/>
              </a:spcAft>
              <a:buSzPts val="1100"/>
              <a:buChar char="-"/>
            </a:pPr>
            <a:r>
              <a:rPr lang="en"/>
              <a:t>Unlike we used the probability 0.4 in Random Forest  according to the class proportion, SVM doesn’t provide probability estimates. </a:t>
            </a:r>
            <a:endParaRPr/>
          </a:p>
          <a:p>
            <a:pPr indent="-298450" lvl="0" marL="457200" rtl="0" algn="l">
              <a:spcBef>
                <a:spcPts val="0"/>
              </a:spcBef>
              <a:spcAft>
                <a:spcPts val="0"/>
              </a:spcAft>
              <a:buSzPts val="1100"/>
              <a:buChar char="-"/>
            </a:pPr>
            <a:r>
              <a:rPr lang="en"/>
              <a:t>It was also hard to understand and interpret the final model such as variable weights and individual impact.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82080dd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82080dd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presentation has 4 parts, Data Description, Descriptive, Model comparison, and the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822f511a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822f511a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68e0eb99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68e0eb99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classify which one is the fake one? Actually, I don’t know. Differentiating the real banknote from the fake note is not easy as you can see. That’s why we need a help of machine learning.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7e29543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7e29543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Data Description. The data is collected from UCI machine learning repository. The dataset contains 1372 observations and it is composed of 4 continuous independent variables and a binary response variable. The response variable, class, represent the authentication of the banknote. It is 1 when the banknote is fraud and 0 when the banknote is authentic.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7e29543f7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7e29543f7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predictor, Kurtosis, Skewness, Variance, and Entropy contribute to determine the authentication of the banknote. As you can see the upper image of each predictor is higher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Kurtosis -&gt; If kurtosis is higher the image looks like a kind of clean and lighter, but lower kurtosis has some noise in the image</a:t>
            </a:r>
            <a:endParaRPr/>
          </a:p>
          <a:p>
            <a:pPr indent="0" lvl="0" marL="0" rtl="0" algn="l">
              <a:spcBef>
                <a:spcPts val="0"/>
              </a:spcBef>
              <a:spcAft>
                <a:spcPts val="0"/>
              </a:spcAft>
              <a:buNone/>
            </a:pPr>
            <a:r>
              <a:rPr lang="en"/>
              <a:t>Skewness -&gt; For the skewness, The image is darker and glossier if positively skewed. Lighter and matter if negatively skewed</a:t>
            </a:r>
            <a:endParaRPr/>
          </a:p>
          <a:p>
            <a:pPr indent="0" lvl="0" marL="0" rtl="0" algn="l">
              <a:spcBef>
                <a:spcPts val="0"/>
              </a:spcBef>
              <a:spcAft>
                <a:spcPts val="0"/>
              </a:spcAft>
              <a:buNone/>
            </a:pPr>
            <a:r>
              <a:rPr lang="en"/>
              <a:t>Variance -&gt; High variance gives you less noise image, but low variance gives you darker and noisy image.</a:t>
            </a:r>
            <a:endParaRPr/>
          </a:p>
          <a:p>
            <a:pPr indent="0" lvl="0" marL="0" rtl="0" algn="l">
              <a:spcBef>
                <a:spcPts val="0"/>
              </a:spcBef>
              <a:spcAft>
                <a:spcPts val="0"/>
              </a:spcAft>
              <a:buNone/>
            </a:pPr>
            <a:r>
              <a:rPr lang="en"/>
              <a:t>Entropy -&gt; Entropy represents the degree of randomness. So, High entropy means more disordered, and Low entropy means highly ordered. If we apply this concept to the picture, high entropy makes picture more exact with variety of gray colors and low entropy makes picture have just same gray color.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7e29543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7e29543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whole dataset, the authentic cases counts for 55% of the whole observations, and the fake cases counts for 45%. The dataset is pretty balanced.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divide the whole dataset in to the training and testing dataset. The training dataset randomly selects 75% of observations the whole dataset, and the rest 25% of the dataset are test dataset. We build our models based on the training dataset, and examine the result on the test dataset.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822f511a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822f511a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result using all four variables we had in the original dataset. </a:t>
            </a:r>
            <a:endParaRPr/>
          </a:p>
          <a:p>
            <a:pPr indent="0" lvl="0" marL="0" rtl="0" algn="l">
              <a:spcBef>
                <a:spcPts val="0"/>
              </a:spcBef>
              <a:spcAft>
                <a:spcPts val="0"/>
              </a:spcAft>
              <a:buNone/>
            </a:pPr>
            <a:r>
              <a:rPr lang="en"/>
              <a:t>As you can see, all methods generates a high level of accuracy. They are all more than 95 percent in accraucy.</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66d9e919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66d9e919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SVM and Adaboosting case, the accuracy is even 100%. However, it’s nearly impossible to reach such a perfect result in the real world.</a:t>
            </a:r>
            <a:endParaRPr/>
          </a:p>
          <a:p>
            <a:pPr indent="0" lvl="0" marL="0" rtl="0" algn="l">
              <a:spcBef>
                <a:spcPts val="0"/>
              </a:spcBef>
              <a:spcAft>
                <a:spcPts val="0"/>
              </a:spcAft>
              <a:buNone/>
            </a:pPr>
            <a:r>
              <a:rPr lang="en"/>
              <a:t>Then,  we try to find out the reason behind this phenomenon.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80cdc78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80cdc78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find that the high level of accuracy is because of one of the predictors, variance.</a:t>
            </a:r>
            <a:endParaRPr/>
          </a:p>
          <a:p>
            <a:pPr indent="0" lvl="0" marL="0" rtl="0" algn="l">
              <a:spcBef>
                <a:spcPts val="0"/>
              </a:spcBef>
              <a:spcAft>
                <a:spcPts val="0"/>
              </a:spcAft>
              <a:buNone/>
            </a:pPr>
            <a:r>
              <a:rPr lang="en"/>
              <a:t>As you can see on the barplot, variance is super significant when making predictions.</a:t>
            </a:r>
            <a:endParaRPr/>
          </a:p>
          <a:p>
            <a:pPr indent="0" lvl="0" marL="0" rtl="0" algn="l">
              <a:spcBef>
                <a:spcPts val="0"/>
              </a:spcBef>
              <a:spcAft>
                <a:spcPts val="0"/>
              </a:spcAft>
              <a:buNone/>
            </a:pPr>
            <a:r>
              <a:rPr lang="en"/>
              <a:t>In this boxplot, we can see that there is a huge gap between the variance of fake and authentic banknotes.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png"/><Relationship Id="rId10"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Banknote Authentication </a:t>
            </a:r>
            <a:endParaRPr/>
          </a:p>
        </p:txBody>
      </p:sp>
      <p:sp>
        <p:nvSpPr>
          <p:cNvPr id="60" name="Google Shape;60;p13"/>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Kwon, Logan,</a:t>
            </a:r>
            <a:endParaRPr/>
          </a:p>
          <a:p>
            <a:pPr indent="0" lvl="0" marL="0" rtl="0" algn="ctr">
              <a:spcBef>
                <a:spcPts val="0"/>
              </a:spcBef>
              <a:spcAft>
                <a:spcPts val="0"/>
              </a:spcAft>
              <a:buClr>
                <a:schemeClr val="dk1"/>
              </a:buClr>
              <a:buSzPts val="1100"/>
              <a:buFont typeface="Arial"/>
              <a:buNone/>
            </a:pPr>
            <a:r>
              <a:rPr lang="en"/>
              <a:t> Taeheon, </a:t>
            </a:r>
            <a:r>
              <a:rPr lang="en"/>
              <a:t>Zhen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a:t>
            </a:r>
            <a:endParaRPr/>
          </a:p>
        </p:txBody>
      </p:sp>
      <p:pic>
        <p:nvPicPr>
          <p:cNvPr id="166" name="Google Shape;166;p22"/>
          <p:cNvPicPr preferRelativeResize="0"/>
          <p:nvPr/>
        </p:nvPicPr>
        <p:blipFill>
          <a:blip r:embed="rId3">
            <a:alphaModFix/>
          </a:blip>
          <a:stretch>
            <a:fillRect/>
          </a:stretch>
        </p:blipFill>
        <p:spPr>
          <a:xfrm>
            <a:off x="3833375" y="1152475"/>
            <a:ext cx="4558024" cy="3416400"/>
          </a:xfrm>
          <a:prstGeom prst="rect">
            <a:avLst/>
          </a:prstGeom>
          <a:noFill/>
          <a:ln>
            <a:noFill/>
          </a:ln>
        </p:spPr>
      </p:pic>
      <p:pic>
        <p:nvPicPr>
          <p:cNvPr id="167" name="Google Shape;167;p22"/>
          <p:cNvPicPr preferRelativeResize="0"/>
          <p:nvPr/>
        </p:nvPicPr>
        <p:blipFill>
          <a:blip r:embed="rId4">
            <a:alphaModFix/>
          </a:blip>
          <a:stretch>
            <a:fillRect/>
          </a:stretch>
        </p:blipFill>
        <p:spPr>
          <a:xfrm>
            <a:off x="664150" y="1152475"/>
            <a:ext cx="3169226" cy="3416399"/>
          </a:xfrm>
          <a:prstGeom prst="rect">
            <a:avLst/>
          </a:prstGeom>
          <a:noFill/>
          <a:ln>
            <a:noFill/>
          </a:ln>
        </p:spPr>
      </p:pic>
      <p:grpSp>
        <p:nvGrpSpPr>
          <p:cNvPr id="168" name="Google Shape;168;p22"/>
          <p:cNvGrpSpPr/>
          <p:nvPr/>
        </p:nvGrpSpPr>
        <p:grpSpPr>
          <a:xfrm>
            <a:off x="138338" y="4634648"/>
            <a:ext cx="8763350" cy="341816"/>
            <a:chOff x="174675" y="4441875"/>
            <a:chExt cx="8763350" cy="407700"/>
          </a:xfrm>
        </p:grpSpPr>
        <p:sp>
          <p:nvSpPr>
            <p:cNvPr id="169" name="Google Shape;169;p22"/>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170" name="Google Shape;170;p22"/>
            <p:cNvSpPr/>
            <p:nvPr/>
          </p:nvSpPr>
          <p:spPr>
            <a:xfrm>
              <a:off x="2135050" y="4441875"/>
              <a:ext cx="24369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171" name="Google Shape;171;p22"/>
            <p:cNvSpPr/>
            <p:nvPr/>
          </p:nvSpPr>
          <p:spPr>
            <a:xfrm>
              <a:off x="4471025" y="4441875"/>
              <a:ext cx="25746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172" name="Google Shape;172;p22"/>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
        <p:nvSpPr>
          <p:cNvPr id="173" name="Google Shape;173;p22"/>
          <p:cNvSpPr/>
          <p:nvPr/>
        </p:nvSpPr>
        <p:spPr>
          <a:xfrm>
            <a:off x="664150" y="2779850"/>
            <a:ext cx="3583500" cy="92400"/>
          </a:xfrm>
          <a:prstGeom prst="mathMin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Kurtosis </a:t>
            </a:r>
            <a:r>
              <a:rPr lang="en">
                <a:solidFill>
                  <a:srgbClr val="000000"/>
                </a:solidFill>
              </a:rPr>
              <a:t>vs</a:t>
            </a:r>
            <a:r>
              <a:rPr lang="en"/>
              <a:t> Entropy </a:t>
            </a:r>
            <a:r>
              <a:rPr lang="en">
                <a:solidFill>
                  <a:srgbClr val="000000"/>
                </a:solidFill>
              </a:rPr>
              <a:t>vs</a:t>
            </a:r>
            <a:r>
              <a:rPr lang="en"/>
              <a:t> Skewness</a:t>
            </a:r>
            <a:endParaRPr/>
          </a:p>
        </p:txBody>
      </p:sp>
      <p:pic>
        <p:nvPicPr>
          <p:cNvPr id="179" name="Google Shape;179;p23"/>
          <p:cNvPicPr preferRelativeResize="0"/>
          <p:nvPr/>
        </p:nvPicPr>
        <p:blipFill>
          <a:blip r:embed="rId3">
            <a:alphaModFix/>
          </a:blip>
          <a:stretch>
            <a:fillRect/>
          </a:stretch>
        </p:blipFill>
        <p:spPr>
          <a:xfrm>
            <a:off x="546900" y="1239588"/>
            <a:ext cx="2573725" cy="3173200"/>
          </a:xfrm>
          <a:prstGeom prst="rect">
            <a:avLst/>
          </a:prstGeom>
          <a:noFill/>
          <a:ln>
            <a:noFill/>
          </a:ln>
        </p:spPr>
      </p:pic>
      <p:pic>
        <p:nvPicPr>
          <p:cNvPr id="180" name="Google Shape;180;p23"/>
          <p:cNvPicPr preferRelativeResize="0"/>
          <p:nvPr/>
        </p:nvPicPr>
        <p:blipFill rotWithShape="1">
          <a:blip r:embed="rId4">
            <a:alphaModFix/>
          </a:blip>
          <a:srcRect b="0" l="3610" r="-3610" t="0"/>
          <a:stretch/>
        </p:blipFill>
        <p:spPr>
          <a:xfrm>
            <a:off x="3120625" y="1239588"/>
            <a:ext cx="2686225" cy="3173200"/>
          </a:xfrm>
          <a:prstGeom prst="rect">
            <a:avLst/>
          </a:prstGeom>
          <a:noFill/>
          <a:ln>
            <a:noFill/>
          </a:ln>
        </p:spPr>
      </p:pic>
      <p:pic>
        <p:nvPicPr>
          <p:cNvPr id="181" name="Google Shape;181;p23"/>
          <p:cNvPicPr preferRelativeResize="0"/>
          <p:nvPr/>
        </p:nvPicPr>
        <p:blipFill rotWithShape="1">
          <a:blip r:embed="rId5">
            <a:alphaModFix/>
          </a:blip>
          <a:srcRect b="-1584" l="0" r="0" t="0"/>
          <a:stretch/>
        </p:blipFill>
        <p:spPr>
          <a:xfrm>
            <a:off x="5714125" y="1239588"/>
            <a:ext cx="2573725" cy="3206400"/>
          </a:xfrm>
          <a:prstGeom prst="rect">
            <a:avLst/>
          </a:prstGeom>
          <a:noFill/>
          <a:ln>
            <a:noFill/>
          </a:ln>
        </p:spPr>
      </p:pic>
      <p:grpSp>
        <p:nvGrpSpPr>
          <p:cNvPr id="182" name="Google Shape;182;p23"/>
          <p:cNvGrpSpPr/>
          <p:nvPr/>
        </p:nvGrpSpPr>
        <p:grpSpPr>
          <a:xfrm>
            <a:off x="138338" y="4634648"/>
            <a:ext cx="8763350" cy="341816"/>
            <a:chOff x="174675" y="4441875"/>
            <a:chExt cx="8763350" cy="407700"/>
          </a:xfrm>
        </p:grpSpPr>
        <p:sp>
          <p:nvSpPr>
            <p:cNvPr id="183" name="Google Shape;183;p23"/>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184" name="Google Shape;184;p23"/>
            <p:cNvSpPr/>
            <p:nvPr/>
          </p:nvSpPr>
          <p:spPr>
            <a:xfrm>
              <a:off x="2135050" y="4441875"/>
              <a:ext cx="24369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185" name="Google Shape;185;p23"/>
            <p:cNvSpPr/>
            <p:nvPr/>
          </p:nvSpPr>
          <p:spPr>
            <a:xfrm>
              <a:off x="4471025" y="4441875"/>
              <a:ext cx="25746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186" name="Google Shape;186;p23"/>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Skewness </a:t>
            </a:r>
            <a:r>
              <a:rPr lang="en">
                <a:solidFill>
                  <a:srgbClr val="000000"/>
                </a:solidFill>
              </a:rPr>
              <a:t>vs</a:t>
            </a:r>
            <a:r>
              <a:rPr lang="en"/>
              <a:t> Kurtosis </a:t>
            </a:r>
            <a:r>
              <a:rPr lang="en">
                <a:solidFill>
                  <a:srgbClr val="000000"/>
                </a:solidFill>
              </a:rPr>
              <a:t>vs</a:t>
            </a:r>
            <a:r>
              <a:rPr lang="en"/>
              <a:t> Entropy</a:t>
            </a:r>
            <a:endParaRPr/>
          </a:p>
        </p:txBody>
      </p:sp>
      <p:grpSp>
        <p:nvGrpSpPr>
          <p:cNvPr id="192" name="Google Shape;192;p24"/>
          <p:cNvGrpSpPr/>
          <p:nvPr/>
        </p:nvGrpSpPr>
        <p:grpSpPr>
          <a:xfrm>
            <a:off x="-2688" y="1213138"/>
            <a:ext cx="9146687" cy="2940525"/>
            <a:chOff x="130250" y="2152325"/>
            <a:chExt cx="8861351" cy="2001310"/>
          </a:xfrm>
        </p:grpSpPr>
        <p:pic>
          <p:nvPicPr>
            <p:cNvPr id="193" name="Google Shape;193;p24"/>
            <p:cNvPicPr preferRelativeResize="0"/>
            <p:nvPr/>
          </p:nvPicPr>
          <p:blipFill>
            <a:blip r:embed="rId3">
              <a:alphaModFix/>
            </a:blip>
            <a:stretch>
              <a:fillRect/>
            </a:stretch>
          </p:blipFill>
          <p:spPr>
            <a:xfrm>
              <a:off x="130250" y="2173513"/>
              <a:ext cx="2827836" cy="1958905"/>
            </a:xfrm>
            <a:prstGeom prst="rect">
              <a:avLst/>
            </a:prstGeom>
            <a:noFill/>
            <a:ln>
              <a:noFill/>
            </a:ln>
          </p:spPr>
        </p:pic>
        <p:pic>
          <p:nvPicPr>
            <p:cNvPr id="194" name="Google Shape;194;p24"/>
            <p:cNvPicPr preferRelativeResize="0"/>
            <p:nvPr/>
          </p:nvPicPr>
          <p:blipFill>
            <a:blip r:embed="rId4">
              <a:alphaModFix/>
            </a:blip>
            <a:stretch>
              <a:fillRect/>
            </a:stretch>
          </p:blipFill>
          <p:spPr>
            <a:xfrm>
              <a:off x="3110486" y="2169425"/>
              <a:ext cx="2839664" cy="1967099"/>
            </a:xfrm>
            <a:prstGeom prst="rect">
              <a:avLst/>
            </a:prstGeom>
            <a:noFill/>
            <a:ln>
              <a:noFill/>
            </a:ln>
          </p:spPr>
        </p:pic>
        <p:pic>
          <p:nvPicPr>
            <p:cNvPr id="195" name="Google Shape;195;p24"/>
            <p:cNvPicPr preferRelativeResize="0"/>
            <p:nvPr/>
          </p:nvPicPr>
          <p:blipFill>
            <a:blip r:embed="rId5">
              <a:alphaModFix/>
            </a:blip>
            <a:stretch>
              <a:fillRect/>
            </a:stretch>
          </p:blipFill>
          <p:spPr>
            <a:xfrm>
              <a:off x="6102550" y="2152325"/>
              <a:ext cx="2889051" cy="2001310"/>
            </a:xfrm>
            <a:prstGeom prst="rect">
              <a:avLst/>
            </a:prstGeom>
            <a:noFill/>
            <a:ln>
              <a:noFill/>
            </a:ln>
          </p:spPr>
        </p:pic>
      </p:grpSp>
      <p:grpSp>
        <p:nvGrpSpPr>
          <p:cNvPr id="196" name="Google Shape;196;p24"/>
          <p:cNvGrpSpPr/>
          <p:nvPr/>
        </p:nvGrpSpPr>
        <p:grpSpPr>
          <a:xfrm>
            <a:off x="138338" y="4634648"/>
            <a:ext cx="8763350" cy="341816"/>
            <a:chOff x="174675" y="4441875"/>
            <a:chExt cx="8763350" cy="407700"/>
          </a:xfrm>
        </p:grpSpPr>
        <p:sp>
          <p:nvSpPr>
            <p:cNvPr id="197" name="Google Shape;197;p24"/>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198" name="Google Shape;198;p24"/>
            <p:cNvSpPr/>
            <p:nvPr/>
          </p:nvSpPr>
          <p:spPr>
            <a:xfrm>
              <a:off x="2135050" y="4441875"/>
              <a:ext cx="24369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199" name="Google Shape;199;p24"/>
            <p:cNvSpPr/>
            <p:nvPr/>
          </p:nvSpPr>
          <p:spPr>
            <a:xfrm>
              <a:off x="4471025" y="4441875"/>
              <a:ext cx="25746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200" name="Google Shape;200;p24"/>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267425" y="282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 without Variance</a:t>
            </a:r>
            <a:endParaRPr/>
          </a:p>
        </p:txBody>
      </p:sp>
      <p:sp>
        <p:nvSpPr>
          <p:cNvPr id="206" name="Google Shape;20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207" name="Google Shape;207;p25"/>
          <p:cNvGraphicFramePr/>
          <p:nvPr/>
        </p:nvGraphicFramePr>
        <p:xfrm>
          <a:off x="267425" y="1152475"/>
          <a:ext cx="3000000" cy="3000000"/>
        </p:xfrm>
        <a:graphic>
          <a:graphicData uri="http://schemas.openxmlformats.org/drawingml/2006/table">
            <a:tbl>
              <a:tblPr>
                <a:noFill/>
                <a:tableStyleId>{F732A7BF-22B6-447E-80D6-9C272AA66FE3}</a:tableStyleId>
              </a:tblPr>
              <a:tblGrid>
                <a:gridCol w="1101725"/>
                <a:gridCol w="1093825"/>
                <a:gridCol w="1099600"/>
                <a:gridCol w="1245425"/>
                <a:gridCol w="1117450"/>
                <a:gridCol w="1479400"/>
                <a:gridCol w="1290550"/>
              </a:tblGrid>
              <a:tr h="792275">
                <a:tc>
                  <a:txBody>
                    <a:bodyPr/>
                    <a:lstStyle/>
                    <a:p>
                      <a:pPr indent="0" lvl="0" marL="0" rtl="0" algn="ctr">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
                        <a:t>LDA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
                        <a:t>QDA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
                        <a:t>Logistic Regression</a:t>
                      </a:r>
                      <a:endParaRPr b="1"/>
                    </a:p>
                  </a:txBody>
                  <a:tcPr marT="91425" marB="91425" marR="91425" marL="91425">
                    <a:lnL cap="flat" cmpd="sng" w="9525">
                      <a:solidFill>
                        <a:srgbClr val="9E9E9E"/>
                      </a:solidFill>
                      <a:prstDash val="solid"/>
                      <a:round/>
                      <a:headEnd len="sm" w="sm" type="none"/>
                      <a:tailEnd len="sm" w="sm" type="none"/>
                    </a:lnL>
                    <a:lnR cap="flat" cmpd="sng" w="76200">
                      <a:solidFill>
                        <a:srgbClr val="FF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
                        <a:t>SVM</a:t>
                      </a:r>
                      <a:endParaRPr b="1"/>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
                        <a:t>RandomForest</a:t>
                      </a:r>
                      <a:endParaRPr b="1"/>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
                        <a:t>Adaboosting</a:t>
                      </a:r>
                      <a:endParaRPr b="1"/>
                    </a:p>
                  </a:txBody>
                  <a:tcPr marT="91425" marB="91425" marR="91425" marL="91425">
                    <a:lnL cap="flat" cmpd="sng" w="76200">
                      <a:solidFill>
                        <a:srgbClr val="FF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r>
              <a:tr h="803250">
                <a:tc>
                  <a:txBody>
                    <a:bodyPr/>
                    <a:lstStyle/>
                    <a:p>
                      <a:pPr indent="0" lvl="0" marL="0" rtl="0" algn="ctr">
                        <a:spcBef>
                          <a:spcPts val="0"/>
                        </a:spcBef>
                        <a:spcAft>
                          <a:spcPts val="0"/>
                        </a:spcAft>
                        <a:buNone/>
                      </a:pPr>
                      <a:r>
                        <a:rPr b="1" lang="en"/>
                        <a:t>Accuracy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t>0.8250729</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0.8075802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0.8279883</a:t>
                      </a:r>
                      <a:endParaRPr/>
                    </a:p>
                  </a:txBody>
                  <a:tcPr marT="91425" marB="91425" marR="91425" marL="91425">
                    <a:lnR cap="flat" cmpd="sng" w="76200">
                      <a:solidFill>
                        <a:srgbClr val="FF0000"/>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0.9533528</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t>0.9679300</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t>0.8950437</a:t>
                      </a:r>
                      <a:endParaRPr/>
                    </a:p>
                  </a:txBody>
                  <a:tcPr marT="91425" marB="91425" marR="91425" marL="91425">
                    <a:lnL cap="flat" cmpd="sng" w="76200">
                      <a:solidFill>
                        <a:srgbClr val="FF0000"/>
                      </a:solidFill>
                      <a:prstDash val="solid"/>
                      <a:round/>
                      <a:headEnd len="sm" w="sm" type="none"/>
                      <a:tailEnd len="sm" w="sm" type="none"/>
                    </a:lnL>
                    <a:lnT cap="flat" cmpd="sng" w="9525">
                      <a:solidFill>
                        <a:srgbClr val="9E9E9E"/>
                      </a:solidFill>
                      <a:prstDash val="solid"/>
                      <a:round/>
                      <a:headEnd len="sm" w="sm" type="none"/>
                      <a:tailEnd len="sm" w="sm" type="none"/>
                    </a:lnT>
                  </a:tcPr>
                </a:tc>
              </a:tr>
              <a:tr h="803250">
                <a:tc>
                  <a:txBody>
                    <a:bodyPr/>
                    <a:lstStyle/>
                    <a:p>
                      <a:pPr indent="0" lvl="0" marL="0" rtl="0" algn="ctr">
                        <a:spcBef>
                          <a:spcPts val="0"/>
                        </a:spcBef>
                        <a:spcAft>
                          <a:spcPts val="0"/>
                        </a:spcAft>
                        <a:buNone/>
                      </a:pPr>
                      <a:r>
                        <a:rPr b="1" lang="en"/>
                        <a:t>Sensitivity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t>0.835443</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a:t>0.778481</a:t>
                      </a:r>
                      <a:endParaRPr/>
                    </a:p>
                  </a:txBody>
                  <a:tcPr marT="91425" marB="91425" marR="91425" marL="91425"/>
                </a:tc>
                <a:tc>
                  <a:txBody>
                    <a:bodyPr/>
                    <a:lstStyle/>
                    <a:p>
                      <a:pPr indent="0" lvl="0" marL="0" rtl="0" algn="ctr">
                        <a:spcBef>
                          <a:spcPts val="0"/>
                        </a:spcBef>
                        <a:spcAft>
                          <a:spcPts val="0"/>
                        </a:spcAft>
                        <a:buNone/>
                      </a:pPr>
                      <a:r>
                        <a:rPr lang="en"/>
                        <a:t>0.8544304</a:t>
                      </a:r>
                      <a:endParaRPr/>
                    </a:p>
                  </a:txBody>
                  <a:tcPr marT="91425" marB="91425" marR="91425" marL="91425">
                    <a:lnR cap="flat" cmpd="sng" w="7620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a:t> 0.943038</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t>0.9493671</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t>0.8670886</a:t>
                      </a:r>
                      <a:endParaRPr/>
                    </a:p>
                  </a:txBody>
                  <a:tcPr marT="91425" marB="91425" marR="91425" marL="91425">
                    <a:lnL cap="flat" cmpd="sng" w="76200">
                      <a:solidFill>
                        <a:srgbClr val="FF0000"/>
                      </a:solidFill>
                      <a:prstDash val="solid"/>
                      <a:round/>
                      <a:headEnd len="sm" w="sm" type="none"/>
                      <a:tailEnd len="sm" w="sm" type="none"/>
                    </a:lnL>
                  </a:tcPr>
                </a:tc>
              </a:tr>
              <a:tr h="803250">
                <a:tc>
                  <a:txBody>
                    <a:bodyPr/>
                    <a:lstStyle/>
                    <a:p>
                      <a:pPr indent="0" lvl="0" marL="0" rtl="0" algn="ctr">
                        <a:spcBef>
                          <a:spcPts val="0"/>
                        </a:spcBef>
                        <a:spcAft>
                          <a:spcPts val="0"/>
                        </a:spcAft>
                        <a:buNone/>
                      </a:pPr>
                      <a:r>
                        <a:rPr b="1" lang="en"/>
                        <a:t>Specificity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t>0.8162162</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a:t>0.8324324</a:t>
                      </a:r>
                      <a:endParaRPr/>
                    </a:p>
                  </a:txBody>
                  <a:tcPr marT="91425" marB="91425" marR="91425" marL="91425"/>
                </a:tc>
                <a:tc>
                  <a:txBody>
                    <a:bodyPr/>
                    <a:lstStyle/>
                    <a:p>
                      <a:pPr indent="0" lvl="0" marL="0" rtl="0" algn="ctr">
                        <a:spcBef>
                          <a:spcPts val="0"/>
                        </a:spcBef>
                        <a:spcAft>
                          <a:spcPts val="0"/>
                        </a:spcAft>
                        <a:buNone/>
                      </a:pPr>
                      <a:r>
                        <a:rPr lang="en"/>
                        <a:t>0.8054054</a:t>
                      </a:r>
                      <a:endParaRPr/>
                    </a:p>
                  </a:txBody>
                  <a:tcPr marT="91425" marB="91425" marR="91425" marL="91425">
                    <a:lnR cap="flat" cmpd="sng" w="7620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a:t>0.9621622</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t>0.9837838</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t>0.9189189</a:t>
                      </a:r>
                      <a:endParaRPr/>
                    </a:p>
                  </a:txBody>
                  <a:tcPr marT="91425" marB="91425" marR="91425" marL="91425">
                    <a:lnL cap="flat" cmpd="sng" w="76200">
                      <a:solidFill>
                        <a:srgbClr val="FF0000"/>
                      </a:solidFill>
                      <a:prstDash val="solid"/>
                      <a:round/>
                      <a:headEnd len="sm" w="sm" type="none"/>
                      <a:tailEnd len="sm" w="sm" type="none"/>
                    </a:lnL>
                  </a:tcPr>
                </a:tc>
              </a:tr>
            </a:tbl>
          </a:graphicData>
        </a:graphic>
      </p:graphicFrame>
      <p:grpSp>
        <p:nvGrpSpPr>
          <p:cNvPr id="208" name="Google Shape;208;p25"/>
          <p:cNvGrpSpPr/>
          <p:nvPr/>
        </p:nvGrpSpPr>
        <p:grpSpPr>
          <a:xfrm>
            <a:off x="138338" y="4634648"/>
            <a:ext cx="8763350" cy="341816"/>
            <a:chOff x="174675" y="4441875"/>
            <a:chExt cx="8763350" cy="407700"/>
          </a:xfrm>
        </p:grpSpPr>
        <p:sp>
          <p:nvSpPr>
            <p:cNvPr id="209" name="Google Shape;209;p25"/>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210" name="Google Shape;210;p25"/>
            <p:cNvSpPr/>
            <p:nvPr/>
          </p:nvSpPr>
          <p:spPr>
            <a:xfrm>
              <a:off x="2135050" y="4441875"/>
              <a:ext cx="243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211" name="Google Shape;211;p25"/>
            <p:cNvSpPr/>
            <p:nvPr/>
          </p:nvSpPr>
          <p:spPr>
            <a:xfrm>
              <a:off x="4471025" y="4441875"/>
              <a:ext cx="25746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212" name="Google Shape;212;p25"/>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311700" y="22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AUROC</a:t>
            </a:r>
            <a:endParaRPr/>
          </a:p>
        </p:txBody>
      </p:sp>
      <p:graphicFrame>
        <p:nvGraphicFramePr>
          <p:cNvPr id="218" name="Google Shape;218;p26"/>
          <p:cNvGraphicFramePr/>
          <p:nvPr/>
        </p:nvGraphicFramePr>
        <p:xfrm>
          <a:off x="311700" y="1130425"/>
          <a:ext cx="3000000" cy="3000000"/>
        </p:xfrm>
        <a:graphic>
          <a:graphicData uri="http://schemas.openxmlformats.org/drawingml/2006/table">
            <a:tbl>
              <a:tblPr>
                <a:noFill/>
                <a:tableStyleId>{F732A7BF-22B6-447E-80D6-9C272AA66FE3}</a:tableStyleId>
              </a:tblPr>
              <a:tblGrid>
                <a:gridCol w="1100400"/>
                <a:gridCol w="1799200"/>
              </a:tblGrid>
              <a:tr h="520275">
                <a:tc>
                  <a:txBody>
                    <a:bodyPr/>
                    <a:lstStyle/>
                    <a:p>
                      <a:pPr indent="0" lvl="0" marL="0" rtl="0" algn="ctr">
                        <a:spcBef>
                          <a:spcPts val="0"/>
                        </a:spcBef>
                        <a:spcAft>
                          <a:spcPts val="0"/>
                        </a:spcAft>
                        <a:buNone/>
                      </a:pPr>
                      <a:r>
                        <a:rPr b="1" lang="en"/>
                        <a:t>QDA</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lang="en"/>
                        <a:t>0.8054567</a:t>
                      </a:r>
                      <a:endParaRPr/>
                    </a:p>
                  </a:txBody>
                  <a:tcPr marT="91425" marB="91425" marR="91425" marL="91425"/>
                </a:tc>
              </a:tr>
              <a:tr h="520275">
                <a:tc>
                  <a:txBody>
                    <a:bodyPr/>
                    <a:lstStyle/>
                    <a:p>
                      <a:pPr indent="0" lvl="0" marL="0" rtl="0" algn="ctr">
                        <a:spcBef>
                          <a:spcPts val="0"/>
                        </a:spcBef>
                        <a:spcAft>
                          <a:spcPts val="0"/>
                        </a:spcAft>
                        <a:buNone/>
                      </a:pPr>
                      <a:r>
                        <a:rPr b="1" lang="en"/>
                        <a:t>LDA</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lang="en"/>
                        <a:t>0.8258296</a:t>
                      </a:r>
                      <a:endParaRPr/>
                    </a:p>
                  </a:txBody>
                  <a:tcPr marT="91425" marB="91425" marR="91425" marL="91425"/>
                </a:tc>
              </a:tr>
              <a:tr h="520275">
                <a:tc>
                  <a:txBody>
                    <a:bodyPr/>
                    <a:lstStyle/>
                    <a:p>
                      <a:pPr indent="0" lvl="0" marL="0" rtl="0" algn="ctr">
                        <a:spcBef>
                          <a:spcPts val="0"/>
                        </a:spcBef>
                        <a:spcAft>
                          <a:spcPts val="0"/>
                        </a:spcAft>
                        <a:buNone/>
                      </a:pPr>
                      <a:r>
                        <a:rPr b="1" lang="en"/>
                        <a:t>Logistics</a:t>
                      </a:r>
                      <a:endParaRPr b="1"/>
                    </a:p>
                  </a:txBody>
                  <a:tcPr marT="91425" marB="91425" marR="91425" marL="91425">
                    <a:lnB cap="flat" cmpd="sng" w="28575">
                      <a:solidFill>
                        <a:srgbClr val="FF0000"/>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t>0.8732125</a:t>
                      </a:r>
                      <a:endParaRPr/>
                    </a:p>
                  </a:txBody>
                  <a:tcPr marT="91425" marB="91425" marR="91425" marL="91425">
                    <a:lnB cap="flat" cmpd="sng" w="28575">
                      <a:solidFill>
                        <a:srgbClr val="FF0000"/>
                      </a:solidFill>
                      <a:prstDash val="solid"/>
                      <a:round/>
                      <a:headEnd len="sm" w="sm" type="none"/>
                      <a:tailEnd len="sm" w="sm" type="none"/>
                    </a:lnB>
                  </a:tcPr>
                </a:tc>
              </a:tr>
              <a:tr h="520275">
                <a:tc>
                  <a:txBody>
                    <a:bodyPr/>
                    <a:lstStyle/>
                    <a:p>
                      <a:pPr indent="0" lvl="0" marL="0" rtl="0" algn="ctr">
                        <a:spcBef>
                          <a:spcPts val="0"/>
                        </a:spcBef>
                        <a:spcAft>
                          <a:spcPts val="0"/>
                        </a:spcAft>
                        <a:buNone/>
                      </a:pPr>
                      <a:r>
                        <a:rPr b="1" lang="en"/>
                        <a:t>SVM</a:t>
                      </a:r>
                      <a:endParaRPr b="1"/>
                    </a:p>
                  </a:txBody>
                  <a:tcPr marT="91425" marB="91425" marR="91425" marL="91425">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t>0.9526001</a:t>
                      </a:r>
                      <a:endParaRPr/>
                    </a:p>
                  </a:txBody>
                  <a:tcPr marT="91425" marB="91425" marR="91425" marL="91425">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r>
              <a:tr h="573675">
                <a:tc>
                  <a:txBody>
                    <a:bodyPr/>
                    <a:lstStyle/>
                    <a:p>
                      <a:pPr indent="0" lvl="0" marL="0" rtl="0" algn="ctr">
                        <a:spcBef>
                          <a:spcPts val="0"/>
                        </a:spcBef>
                        <a:spcAft>
                          <a:spcPts val="0"/>
                        </a:spcAft>
                        <a:buNone/>
                      </a:pPr>
                      <a:r>
                        <a:rPr b="1" lang="en"/>
                        <a:t>Random</a:t>
                      </a:r>
                      <a:endParaRPr b="1"/>
                    </a:p>
                    <a:p>
                      <a:pPr indent="0" lvl="0" marL="0" rtl="0" algn="ctr">
                        <a:spcBef>
                          <a:spcPts val="0"/>
                        </a:spcBef>
                        <a:spcAft>
                          <a:spcPts val="0"/>
                        </a:spcAft>
                        <a:buNone/>
                      </a:pPr>
                      <a:r>
                        <a:rPr b="1" lang="en"/>
                        <a:t>Forest</a:t>
                      </a:r>
                      <a:endParaRPr b="1"/>
                    </a:p>
                  </a:txBody>
                  <a:tcPr marT="91425" marB="91425" marR="91425" marL="91425">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t>0.9543791</a:t>
                      </a:r>
                      <a:endParaRPr/>
                    </a:p>
                  </a:txBody>
                  <a:tcPr marT="91425" marB="91425" marR="91425" marL="91425">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r>
              <a:tr h="520275">
                <a:tc>
                  <a:txBody>
                    <a:bodyPr/>
                    <a:lstStyle/>
                    <a:p>
                      <a:pPr indent="0" lvl="0" marL="0" rtl="0" algn="ctr">
                        <a:spcBef>
                          <a:spcPts val="0"/>
                        </a:spcBef>
                        <a:spcAft>
                          <a:spcPts val="0"/>
                        </a:spcAft>
                        <a:buNone/>
                      </a:pPr>
                      <a:r>
                        <a:rPr b="1" lang="en"/>
                        <a:t>ADA Boosting</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FF0000"/>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t>0.8930038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FF0000"/>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19" name="Google Shape;219;p26"/>
          <p:cNvPicPr preferRelativeResize="0"/>
          <p:nvPr/>
        </p:nvPicPr>
        <p:blipFill>
          <a:blip r:embed="rId3">
            <a:alphaModFix/>
          </a:blip>
          <a:stretch>
            <a:fillRect/>
          </a:stretch>
        </p:blipFill>
        <p:spPr>
          <a:xfrm>
            <a:off x="3363700" y="797150"/>
            <a:ext cx="5633200" cy="3762700"/>
          </a:xfrm>
          <a:prstGeom prst="rect">
            <a:avLst/>
          </a:prstGeom>
          <a:noFill/>
          <a:ln>
            <a:noFill/>
          </a:ln>
        </p:spPr>
      </p:pic>
      <p:grpSp>
        <p:nvGrpSpPr>
          <p:cNvPr id="220" name="Google Shape;220;p26"/>
          <p:cNvGrpSpPr/>
          <p:nvPr/>
        </p:nvGrpSpPr>
        <p:grpSpPr>
          <a:xfrm>
            <a:off x="138338" y="4634648"/>
            <a:ext cx="8763350" cy="341816"/>
            <a:chOff x="174675" y="4441875"/>
            <a:chExt cx="8763350" cy="407700"/>
          </a:xfrm>
        </p:grpSpPr>
        <p:sp>
          <p:nvSpPr>
            <p:cNvPr id="221" name="Google Shape;221;p26"/>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222" name="Google Shape;222;p26"/>
            <p:cNvSpPr/>
            <p:nvPr/>
          </p:nvSpPr>
          <p:spPr>
            <a:xfrm>
              <a:off x="2135050" y="4441875"/>
              <a:ext cx="243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223" name="Google Shape;223;p26"/>
            <p:cNvSpPr/>
            <p:nvPr/>
          </p:nvSpPr>
          <p:spPr>
            <a:xfrm>
              <a:off x="4471025" y="4441875"/>
              <a:ext cx="25746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224" name="Google Shape;224;p26"/>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
        <p:nvSpPr>
          <p:cNvPr id="225" name="Google Shape;225;p26"/>
          <p:cNvSpPr txBox="1"/>
          <p:nvPr/>
        </p:nvSpPr>
        <p:spPr>
          <a:xfrm>
            <a:off x="7726925" y="3390050"/>
            <a:ext cx="946800" cy="280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311700" y="190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 vs </a:t>
            </a:r>
            <a:r>
              <a:rPr lang="en"/>
              <a:t>Random Forest</a:t>
            </a:r>
            <a:r>
              <a:rPr lang="en"/>
              <a:t> </a:t>
            </a:r>
            <a:endParaRPr/>
          </a:p>
        </p:txBody>
      </p:sp>
      <p:pic>
        <p:nvPicPr>
          <p:cNvPr id="231" name="Google Shape;231;p27"/>
          <p:cNvPicPr preferRelativeResize="0"/>
          <p:nvPr/>
        </p:nvPicPr>
        <p:blipFill>
          <a:blip r:embed="rId3">
            <a:alphaModFix/>
          </a:blip>
          <a:stretch>
            <a:fillRect/>
          </a:stretch>
        </p:blipFill>
        <p:spPr>
          <a:xfrm>
            <a:off x="99825" y="1260638"/>
            <a:ext cx="2813376" cy="2622225"/>
          </a:xfrm>
          <a:prstGeom prst="rect">
            <a:avLst/>
          </a:prstGeom>
          <a:noFill/>
          <a:ln>
            <a:noFill/>
          </a:ln>
        </p:spPr>
      </p:pic>
      <p:pic>
        <p:nvPicPr>
          <p:cNvPr id="232" name="Google Shape;232;p27"/>
          <p:cNvPicPr preferRelativeResize="0"/>
          <p:nvPr/>
        </p:nvPicPr>
        <p:blipFill>
          <a:blip r:embed="rId4">
            <a:alphaModFix/>
          </a:blip>
          <a:stretch>
            <a:fillRect/>
          </a:stretch>
        </p:blipFill>
        <p:spPr>
          <a:xfrm>
            <a:off x="2913200" y="1260638"/>
            <a:ext cx="2931526" cy="2622225"/>
          </a:xfrm>
          <a:prstGeom prst="rect">
            <a:avLst/>
          </a:prstGeom>
          <a:noFill/>
          <a:ln>
            <a:noFill/>
          </a:ln>
        </p:spPr>
      </p:pic>
      <p:pic>
        <p:nvPicPr>
          <p:cNvPr id="233" name="Google Shape;233;p27"/>
          <p:cNvPicPr preferRelativeResize="0"/>
          <p:nvPr/>
        </p:nvPicPr>
        <p:blipFill>
          <a:blip r:embed="rId5">
            <a:alphaModFix/>
          </a:blip>
          <a:stretch>
            <a:fillRect/>
          </a:stretch>
        </p:blipFill>
        <p:spPr>
          <a:xfrm>
            <a:off x="5844725" y="1260650"/>
            <a:ext cx="3222150" cy="2622225"/>
          </a:xfrm>
          <a:prstGeom prst="rect">
            <a:avLst/>
          </a:prstGeom>
          <a:noFill/>
          <a:ln>
            <a:noFill/>
          </a:ln>
        </p:spPr>
      </p:pic>
      <p:sp>
        <p:nvSpPr>
          <p:cNvPr id="234" name="Google Shape;234;p27"/>
          <p:cNvSpPr txBox="1"/>
          <p:nvPr/>
        </p:nvSpPr>
        <p:spPr>
          <a:xfrm>
            <a:off x="2554050" y="3950950"/>
            <a:ext cx="3649800" cy="6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SVM -&gt; </a:t>
            </a:r>
            <a:r>
              <a:rPr lang="en">
                <a:solidFill>
                  <a:srgbClr val="0000FF"/>
                </a:solidFill>
                <a:latin typeface="Average"/>
                <a:ea typeface="Average"/>
                <a:cs typeface="Average"/>
                <a:sym typeface="Average"/>
              </a:rPr>
              <a:t>Blue Line</a:t>
            </a:r>
            <a:endParaRPr>
              <a:solidFill>
                <a:srgbClr val="0000FF"/>
              </a:solidFill>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Random Forest -&gt; </a:t>
            </a:r>
            <a:r>
              <a:rPr lang="en">
                <a:solidFill>
                  <a:srgbClr val="FF0000"/>
                </a:solidFill>
                <a:latin typeface="Average"/>
                <a:ea typeface="Average"/>
                <a:cs typeface="Average"/>
                <a:sym typeface="Average"/>
              </a:rPr>
              <a:t>Red Line</a:t>
            </a:r>
            <a:endParaRPr>
              <a:solidFill>
                <a:srgbClr val="FF0000"/>
              </a:solidFill>
              <a:latin typeface="Average"/>
              <a:ea typeface="Average"/>
              <a:cs typeface="Average"/>
              <a:sym typeface="Average"/>
            </a:endParaRPr>
          </a:p>
        </p:txBody>
      </p:sp>
      <p:grpSp>
        <p:nvGrpSpPr>
          <p:cNvPr id="235" name="Google Shape;235;p27"/>
          <p:cNvGrpSpPr/>
          <p:nvPr/>
        </p:nvGrpSpPr>
        <p:grpSpPr>
          <a:xfrm>
            <a:off x="138338" y="4634648"/>
            <a:ext cx="8763350" cy="341816"/>
            <a:chOff x="174675" y="4441875"/>
            <a:chExt cx="8763350" cy="407700"/>
          </a:xfrm>
        </p:grpSpPr>
        <p:sp>
          <p:nvSpPr>
            <p:cNvPr id="236" name="Google Shape;236;p27"/>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237" name="Google Shape;237;p27"/>
            <p:cNvSpPr/>
            <p:nvPr/>
          </p:nvSpPr>
          <p:spPr>
            <a:xfrm>
              <a:off x="2135050" y="4441875"/>
              <a:ext cx="243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238" name="Google Shape;238;p27"/>
            <p:cNvSpPr/>
            <p:nvPr/>
          </p:nvSpPr>
          <p:spPr>
            <a:xfrm>
              <a:off x="4471025" y="4441875"/>
              <a:ext cx="25746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239" name="Google Shape;239;p27"/>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311700" y="56925"/>
            <a:ext cx="8520600" cy="572700"/>
          </a:xfrm>
          <a:prstGeom prst="rect">
            <a:avLst/>
          </a:prstGeom>
        </p:spPr>
        <p:txBody>
          <a:bodyPr anchorCtr="0" anchor="t" bIns="91425" lIns="91425" spcFirstLastPara="1" rIns="91425" wrap="square" tIns="91425">
            <a:noAutofit/>
          </a:bodyPr>
          <a:lstStyle/>
          <a:p>
            <a:pPr indent="0" lvl="0" marL="3200400" rtl="0" algn="l">
              <a:spcBef>
                <a:spcPts val="0"/>
              </a:spcBef>
              <a:spcAft>
                <a:spcPts val="0"/>
              </a:spcAft>
              <a:buNone/>
            </a:pPr>
            <a:r>
              <a:rPr lang="en" sz="4800"/>
              <a:t>SVM!!</a:t>
            </a:r>
            <a:endParaRPr sz="4800"/>
          </a:p>
        </p:txBody>
      </p:sp>
      <p:pic>
        <p:nvPicPr>
          <p:cNvPr id="245" name="Google Shape;245;p28"/>
          <p:cNvPicPr preferRelativeResize="0"/>
          <p:nvPr/>
        </p:nvPicPr>
        <p:blipFill>
          <a:blip r:embed="rId3">
            <a:alphaModFix/>
          </a:blip>
          <a:stretch>
            <a:fillRect/>
          </a:stretch>
        </p:blipFill>
        <p:spPr>
          <a:xfrm>
            <a:off x="99825" y="1260638"/>
            <a:ext cx="2813376" cy="2622225"/>
          </a:xfrm>
          <a:prstGeom prst="rect">
            <a:avLst/>
          </a:prstGeom>
          <a:noFill/>
          <a:ln>
            <a:noFill/>
          </a:ln>
        </p:spPr>
      </p:pic>
      <p:pic>
        <p:nvPicPr>
          <p:cNvPr id="246" name="Google Shape;246;p28"/>
          <p:cNvPicPr preferRelativeResize="0"/>
          <p:nvPr/>
        </p:nvPicPr>
        <p:blipFill>
          <a:blip r:embed="rId4">
            <a:alphaModFix/>
          </a:blip>
          <a:stretch>
            <a:fillRect/>
          </a:stretch>
        </p:blipFill>
        <p:spPr>
          <a:xfrm>
            <a:off x="2913200" y="1260638"/>
            <a:ext cx="2931526" cy="2622225"/>
          </a:xfrm>
          <a:prstGeom prst="rect">
            <a:avLst/>
          </a:prstGeom>
          <a:noFill/>
          <a:ln>
            <a:noFill/>
          </a:ln>
        </p:spPr>
      </p:pic>
      <p:pic>
        <p:nvPicPr>
          <p:cNvPr id="247" name="Google Shape;247;p28"/>
          <p:cNvPicPr preferRelativeResize="0"/>
          <p:nvPr/>
        </p:nvPicPr>
        <p:blipFill>
          <a:blip r:embed="rId5">
            <a:alphaModFix/>
          </a:blip>
          <a:stretch>
            <a:fillRect/>
          </a:stretch>
        </p:blipFill>
        <p:spPr>
          <a:xfrm>
            <a:off x="5844725" y="1260650"/>
            <a:ext cx="3222150" cy="2622225"/>
          </a:xfrm>
          <a:prstGeom prst="rect">
            <a:avLst/>
          </a:prstGeom>
          <a:noFill/>
          <a:ln>
            <a:noFill/>
          </a:ln>
        </p:spPr>
      </p:pic>
      <p:sp>
        <p:nvSpPr>
          <p:cNvPr id="248" name="Google Shape;248;p28"/>
          <p:cNvSpPr txBox="1"/>
          <p:nvPr/>
        </p:nvSpPr>
        <p:spPr>
          <a:xfrm>
            <a:off x="2554050" y="3950950"/>
            <a:ext cx="3649800" cy="6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SVM -&gt; </a:t>
            </a:r>
            <a:r>
              <a:rPr lang="en">
                <a:solidFill>
                  <a:srgbClr val="0000FF"/>
                </a:solidFill>
                <a:latin typeface="Average"/>
                <a:ea typeface="Average"/>
                <a:cs typeface="Average"/>
                <a:sym typeface="Average"/>
              </a:rPr>
              <a:t>Blue Line</a:t>
            </a:r>
            <a:endParaRPr>
              <a:solidFill>
                <a:srgbClr val="0000FF"/>
              </a:solidFill>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Random Forest -&gt; </a:t>
            </a:r>
            <a:r>
              <a:rPr lang="en">
                <a:solidFill>
                  <a:srgbClr val="FF0000"/>
                </a:solidFill>
                <a:latin typeface="Average"/>
                <a:ea typeface="Average"/>
                <a:cs typeface="Average"/>
                <a:sym typeface="Average"/>
              </a:rPr>
              <a:t>Red Line</a:t>
            </a:r>
            <a:endParaRPr>
              <a:solidFill>
                <a:srgbClr val="FF0000"/>
              </a:solidFill>
              <a:latin typeface="Average"/>
              <a:ea typeface="Average"/>
              <a:cs typeface="Average"/>
              <a:sym typeface="Average"/>
            </a:endParaRPr>
          </a:p>
        </p:txBody>
      </p:sp>
      <p:grpSp>
        <p:nvGrpSpPr>
          <p:cNvPr id="249" name="Google Shape;249;p28"/>
          <p:cNvGrpSpPr/>
          <p:nvPr/>
        </p:nvGrpSpPr>
        <p:grpSpPr>
          <a:xfrm>
            <a:off x="138338" y="4634648"/>
            <a:ext cx="8763350" cy="341816"/>
            <a:chOff x="174675" y="4441875"/>
            <a:chExt cx="8763350" cy="407700"/>
          </a:xfrm>
        </p:grpSpPr>
        <p:sp>
          <p:nvSpPr>
            <p:cNvPr id="250" name="Google Shape;250;p28"/>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251" name="Google Shape;251;p28"/>
            <p:cNvSpPr/>
            <p:nvPr/>
          </p:nvSpPr>
          <p:spPr>
            <a:xfrm>
              <a:off x="2135050" y="4441875"/>
              <a:ext cx="243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252" name="Google Shape;252;p28"/>
            <p:cNvSpPr/>
            <p:nvPr/>
          </p:nvSpPr>
          <p:spPr>
            <a:xfrm>
              <a:off x="4471025" y="4441875"/>
              <a:ext cx="25746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253" name="Google Shape;253;p28"/>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
        <p:nvSpPr>
          <p:cNvPr id="254" name="Google Shape;254;p28"/>
          <p:cNvSpPr/>
          <p:nvPr/>
        </p:nvSpPr>
        <p:spPr>
          <a:xfrm>
            <a:off x="2887100" y="959400"/>
            <a:ext cx="2957700" cy="303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does SVM outperform? </a:t>
            </a:r>
            <a:endParaRPr/>
          </a:p>
        </p:txBody>
      </p:sp>
      <p:sp>
        <p:nvSpPr>
          <p:cNvPr id="260" name="Google Shape;26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It can be paired with kernel trick</a:t>
            </a:r>
            <a:endParaRPr/>
          </a:p>
          <a:p>
            <a:pPr indent="-342900" lvl="0" marL="457200" rtl="0" algn="l">
              <a:lnSpc>
                <a:spcPct val="200000"/>
              </a:lnSpc>
              <a:spcBef>
                <a:spcPts val="0"/>
              </a:spcBef>
              <a:spcAft>
                <a:spcPts val="0"/>
              </a:spcAft>
              <a:buSzPts val="1800"/>
              <a:buChar char="-"/>
            </a:pPr>
            <a:r>
              <a:rPr lang="en"/>
              <a:t>Suitable for two-class problem</a:t>
            </a:r>
            <a:endParaRPr/>
          </a:p>
          <a:p>
            <a:pPr indent="-342900" lvl="0" marL="457200" rtl="0" algn="l">
              <a:lnSpc>
                <a:spcPct val="200000"/>
              </a:lnSpc>
              <a:spcBef>
                <a:spcPts val="0"/>
              </a:spcBef>
              <a:spcAft>
                <a:spcPts val="0"/>
              </a:spcAft>
              <a:buSzPts val="1800"/>
              <a:buChar char="-"/>
            </a:pPr>
            <a:r>
              <a:rPr lang="en"/>
              <a:t>Suitable for continuous variables</a:t>
            </a:r>
            <a:endParaRPr/>
          </a:p>
          <a:p>
            <a:pPr indent="0" lvl="0" marL="457200" rtl="0" algn="l">
              <a:spcBef>
                <a:spcPts val="1600"/>
              </a:spcBef>
              <a:spcAft>
                <a:spcPts val="1600"/>
              </a:spcAft>
              <a:buNone/>
            </a:pPr>
            <a:r>
              <a:t/>
            </a:r>
            <a:endParaRPr/>
          </a:p>
        </p:txBody>
      </p:sp>
      <p:grpSp>
        <p:nvGrpSpPr>
          <p:cNvPr id="261" name="Google Shape;261;p29"/>
          <p:cNvGrpSpPr/>
          <p:nvPr/>
        </p:nvGrpSpPr>
        <p:grpSpPr>
          <a:xfrm>
            <a:off x="138338" y="4634648"/>
            <a:ext cx="8763350" cy="341816"/>
            <a:chOff x="174675" y="4441875"/>
            <a:chExt cx="8763350" cy="407700"/>
          </a:xfrm>
        </p:grpSpPr>
        <p:sp>
          <p:nvSpPr>
            <p:cNvPr id="262" name="Google Shape;262;p29"/>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263" name="Google Shape;263;p29"/>
            <p:cNvSpPr/>
            <p:nvPr/>
          </p:nvSpPr>
          <p:spPr>
            <a:xfrm>
              <a:off x="2135050" y="4441875"/>
              <a:ext cx="243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264" name="Google Shape;264;p29"/>
            <p:cNvSpPr/>
            <p:nvPr/>
          </p:nvSpPr>
          <p:spPr>
            <a:xfrm>
              <a:off x="4471025" y="4441875"/>
              <a:ext cx="25746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265" name="Google Shape;265;p29"/>
            <p:cNvSpPr/>
            <p:nvPr/>
          </p:nvSpPr>
          <p:spPr>
            <a:xfrm>
              <a:off x="6938825" y="4441875"/>
              <a:ext cx="19992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pic>
        <p:nvPicPr>
          <p:cNvPr id="266" name="Google Shape;266;p29"/>
          <p:cNvPicPr preferRelativeResize="0"/>
          <p:nvPr/>
        </p:nvPicPr>
        <p:blipFill>
          <a:blip r:embed="rId3">
            <a:alphaModFix/>
          </a:blip>
          <a:stretch>
            <a:fillRect/>
          </a:stretch>
        </p:blipFill>
        <p:spPr>
          <a:xfrm>
            <a:off x="4366674" y="1294801"/>
            <a:ext cx="4067449" cy="3131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Drawbacks of the Random Forest</a:t>
            </a:r>
            <a:endParaRPr/>
          </a:p>
        </p:txBody>
      </p:sp>
      <p:sp>
        <p:nvSpPr>
          <p:cNvPr id="272" name="Google Shape;27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Pros </a:t>
            </a:r>
            <a:endParaRPr>
              <a:solidFill>
                <a:srgbClr val="000000"/>
              </a:solidFill>
            </a:endParaRPr>
          </a:p>
          <a:p>
            <a:pPr indent="-317500" lvl="1" marL="914400" rtl="0" algn="l">
              <a:spcBef>
                <a:spcPts val="0"/>
              </a:spcBef>
              <a:spcAft>
                <a:spcPts val="0"/>
              </a:spcAft>
              <a:buClr>
                <a:srgbClr val="000000"/>
              </a:buClr>
              <a:buSzPts val="1400"/>
              <a:buChar char="○"/>
            </a:pPr>
            <a:r>
              <a:rPr lang="en" sz="1150">
                <a:solidFill>
                  <a:srgbClr val="000000"/>
                </a:solidFill>
                <a:latin typeface="Georgia"/>
                <a:ea typeface="Georgia"/>
                <a:cs typeface="Georgia"/>
                <a:sym typeface="Georgia"/>
              </a:rPr>
              <a:t>Random forest is very efficient for very very large datasets. It is a bagging technique. It more like a Classification/Regression tree.</a:t>
            </a:r>
            <a:endParaRPr sz="1150">
              <a:solidFill>
                <a:srgbClr val="000000"/>
              </a:solidFill>
              <a:latin typeface="Georgia"/>
              <a:ea typeface="Georgia"/>
              <a:cs typeface="Georgia"/>
              <a:sym typeface="Georgia"/>
            </a:endParaRPr>
          </a:p>
          <a:p>
            <a:pPr indent="-301625" lvl="1" marL="914400" rtl="0" algn="l">
              <a:spcBef>
                <a:spcPts val="0"/>
              </a:spcBef>
              <a:spcAft>
                <a:spcPts val="0"/>
              </a:spcAft>
              <a:buClr>
                <a:srgbClr val="000000"/>
              </a:buClr>
              <a:buSzPts val="1150"/>
              <a:buFont typeface="Georgia"/>
              <a:buChar char="○"/>
            </a:pPr>
            <a:r>
              <a:rPr lang="en" sz="1150">
                <a:solidFill>
                  <a:srgbClr val="000000"/>
                </a:solidFill>
                <a:latin typeface="Georgia"/>
                <a:ea typeface="Georgia"/>
                <a:cs typeface="Georgia"/>
                <a:sym typeface="Georgia"/>
              </a:rPr>
              <a:t>Prevent overfitting of a single decision tree</a:t>
            </a:r>
            <a:endParaRPr sz="1150">
              <a:solidFill>
                <a:srgbClr val="000000"/>
              </a:solidFill>
              <a:latin typeface="Georgia"/>
              <a:ea typeface="Georgia"/>
              <a:cs typeface="Georgia"/>
              <a:sym typeface="Georgia"/>
            </a:endParaRPr>
          </a:p>
          <a:p>
            <a:pPr indent="-301625" lvl="1" marL="914400" rtl="0" algn="l">
              <a:spcBef>
                <a:spcPts val="0"/>
              </a:spcBef>
              <a:spcAft>
                <a:spcPts val="0"/>
              </a:spcAft>
              <a:buClr>
                <a:srgbClr val="000000"/>
              </a:buClr>
              <a:buSzPts val="1150"/>
              <a:buFont typeface="Georgia"/>
              <a:buChar char="○"/>
            </a:pPr>
            <a:r>
              <a:t/>
            </a:r>
            <a:endParaRPr sz="1150">
              <a:solidFill>
                <a:srgbClr val="000000"/>
              </a:solidFill>
              <a:latin typeface="Georgia"/>
              <a:ea typeface="Georgia"/>
              <a:cs typeface="Georgia"/>
              <a:sym typeface="Georgia"/>
            </a:endParaRPr>
          </a:p>
          <a:p>
            <a:pPr indent="-342900" lvl="0" marL="457200" rtl="0" algn="l">
              <a:spcBef>
                <a:spcPts val="0"/>
              </a:spcBef>
              <a:spcAft>
                <a:spcPts val="0"/>
              </a:spcAft>
              <a:buClr>
                <a:srgbClr val="000000"/>
              </a:buClr>
              <a:buSzPts val="1800"/>
              <a:buChar char="●"/>
            </a:pPr>
            <a:r>
              <a:rPr lang="en">
                <a:solidFill>
                  <a:srgbClr val="000000"/>
                </a:solidFill>
              </a:rPr>
              <a:t>Cons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Not accurate for new samples</a:t>
            </a:r>
            <a:endParaRPr>
              <a:solidFill>
                <a:srgbClr val="000000"/>
              </a:solidFill>
            </a:endParaRPr>
          </a:p>
          <a:p>
            <a:pPr indent="-317500" lvl="1" marL="914400" rtl="0" algn="l">
              <a:spcBef>
                <a:spcPts val="0"/>
              </a:spcBef>
              <a:spcAft>
                <a:spcPts val="0"/>
              </a:spcAft>
              <a:buClr>
                <a:srgbClr val="000000"/>
              </a:buClr>
              <a:buSzPts val="1400"/>
              <a:buChar char="○"/>
            </a:pPr>
            <a:r>
              <a:rPr lang="en" sz="1150">
                <a:solidFill>
                  <a:srgbClr val="000000"/>
                </a:solidFill>
                <a:latin typeface="Georgia"/>
                <a:ea typeface="Georgia"/>
                <a:cs typeface="Georgia"/>
                <a:sym typeface="Georgia"/>
              </a:rPr>
              <a:t>It's main drawbacks include the poor performance on imbalanced data (rare outcomes or rare predictors) and lack of an interpretable model. For balanced data and pure prediction purposes, it's pretty good in general, especially as it's easy to fit within a MapReduce framework.</a:t>
            </a:r>
            <a:endParaRPr sz="1150">
              <a:solidFill>
                <a:srgbClr val="000000"/>
              </a:solidFill>
              <a:latin typeface="Georgia"/>
              <a:ea typeface="Georgia"/>
              <a:cs typeface="Georgia"/>
              <a:sym typeface="Georgia"/>
            </a:endParaRPr>
          </a:p>
          <a:p>
            <a:pPr indent="-301625" lvl="1" marL="914400" rtl="0" algn="l">
              <a:spcBef>
                <a:spcPts val="0"/>
              </a:spcBef>
              <a:spcAft>
                <a:spcPts val="0"/>
              </a:spcAft>
              <a:buClr>
                <a:srgbClr val="000000"/>
              </a:buClr>
              <a:buSzPts val="1150"/>
              <a:buFont typeface="Georgia"/>
              <a:buChar char="○"/>
            </a:pPr>
            <a:r>
              <a:t/>
            </a:r>
            <a:endParaRPr sz="1150">
              <a:solidFill>
                <a:srgbClr val="000000"/>
              </a:solidFill>
              <a:latin typeface="Georgia"/>
              <a:ea typeface="Georgia"/>
              <a:cs typeface="Georgia"/>
              <a:sym typeface="Georgia"/>
            </a:endParaRPr>
          </a:p>
        </p:txBody>
      </p:sp>
      <p:grpSp>
        <p:nvGrpSpPr>
          <p:cNvPr id="273" name="Google Shape;273;p30"/>
          <p:cNvGrpSpPr/>
          <p:nvPr/>
        </p:nvGrpSpPr>
        <p:grpSpPr>
          <a:xfrm>
            <a:off x="138338" y="4634648"/>
            <a:ext cx="8763350" cy="341816"/>
            <a:chOff x="174675" y="4441875"/>
            <a:chExt cx="8763350" cy="407700"/>
          </a:xfrm>
        </p:grpSpPr>
        <p:sp>
          <p:nvSpPr>
            <p:cNvPr id="274" name="Google Shape;274;p30"/>
            <p:cNvSpPr/>
            <p:nvPr/>
          </p:nvSpPr>
          <p:spPr>
            <a:xfrm>
              <a:off x="174675" y="4441875"/>
              <a:ext cx="20769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275" name="Google Shape;275;p30"/>
            <p:cNvSpPr/>
            <p:nvPr/>
          </p:nvSpPr>
          <p:spPr>
            <a:xfrm>
              <a:off x="2135050" y="4441875"/>
              <a:ext cx="24369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276" name="Google Shape;276;p30"/>
            <p:cNvSpPr/>
            <p:nvPr/>
          </p:nvSpPr>
          <p:spPr>
            <a:xfrm>
              <a:off x="4471025" y="4441875"/>
              <a:ext cx="25746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277" name="Google Shape;277;p30"/>
            <p:cNvSpPr/>
            <p:nvPr/>
          </p:nvSpPr>
          <p:spPr>
            <a:xfrm>
              <a:off x="6938825" y="4441875"/>
              <a:ext cx="1999200" cy="407700"/>
            </a:xfrm>
            <a:prstGeom prst="chevron">
              <a:avLst>
                <a:gd fmla="val 50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Drawbacks</a:t>
            </a:r>
            <a:endParaRPr/>
          </a:p>
        </p:txBody>
      </p:sp>
      <p:sp>
        <p:nvSpPr>
          <p:cNvPr id="283" name="Google Shape;28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Choosing appropriate kernel is tricky </a:t>
            </a:r>
            <a:endParaRPr/>
          </a:p>
          <a:p>
            <a:pPr indent="-342900" lvl="0" marL="457200" rtl="0" algn="l">
              <a:lnSpc>
                <a:spcPct val="200000"/>
              </a:lnSpc>
              <a:spcBef>
                <a:spcPts val="0"/>
              </a:spcBef>
              <a:spcAft>
                <a:spcPts val="0"/>
              </a:spcAft>
              <a:buSzPts val="1800"/>
              <a:buChar char="-"/>
            </a:pPr>
            <a:r>
              <a:rPr lang="en"/>
              <a:t>Long training time on large dataset. </a:t>
            </a:r>
            <a:endParaRPr/>
          </a:p>
          <a:p>
            <a:pPr indent="-342900" lvl="0" marL="457200" rtl="0" algn="l">
              <a:lnSpc>
                <a:spcPct val="200000"/>
              </a:lnSpc>
              <a:spcBef>
                <a:spcPts val="0"/>
              </a:spcBef>
              <a:spcAft>
                <a:spcPts val="0"/>
              </a:spcAft>
              <a:buSzPts val="1800"/>
              <a:buChar char="-"/>
            </a:pPr>
            <a:r>
              <a:rPr lang="en"/>
              <a:t>Doesn’t provide probability estimates</a:t>
            </a:r>
            <a:endParaRPr/>
          </a:p>
          <a:p>
            <a:pPr indent="-342900" lvl="0" marL="457200" rtl="0" algn="l">
              <a:lnSpc>
                <a:spcPct val="200000"/>
              </a:lnSpc>
              <a:spcBef>
                <a:spcPts val="0"/>
              </a:spcBef>
              <a:spcAft>
                <a:spcPts val="0"/>
              </a:spcAft>
              <a:buSzPts val="1800"/>
              <a:buChar char="-"/>
            </a:pPr>
            <a:r>
              <a:rPr lang="en"/>
              <a:t>Difficult to understand and interpret the final model </a:t>
            </a:r>
            <a:endParaRPr sz="1150">
              <a:solidFill>
                <a:srgbClr val="333333"/>
              </a:solidFill>
              <a:latin typeface="Georgia"/>
              <a:ea typeface="Georgia"/>
              <a:cs typeface="Georgia"/>
              <a:sym typeface="Georgia"/>
            </a:endParaRPr>
          </a:p>
          <a:p>
            <a:pPr indent="-342900" lvl="0" marL="457200" rtl="0" algn="l">
              <a:lnSpc>
                <a:spcPct val="200000"/>
              </a:lnSpc>
              <a:spcBef>
                <a:spcPts val="0"/>
              </a:spcBef>
              <a:spcAft>
                <a:spcPts val="0"/>
              </a:spcAft>
              <a:buClr>
                <a:srgbClr val="666666"/>
              </a:buClr>
              <a:buSzPts val="1800"/>
              <a:buChar char="-"/>
            </a:pPr>
            <a:r>
              <a:rPr b="1" lang="en">
                <a:solidFill>
                  <a:srgbClr val="666666"/>
                </a:solidFill>
                <a:highlight>
                  <a:srgbClr val="FFFFFF"/>
                </a:highlight>
              </a:rPr>
              <a:t>SVM</a:t>
            </a:r>
            <a:r>
              <a:rPr lang="en">
                <a:solidFill>
                  <a:srgbClr val="666666"/>
                </a:solidFill>
                <a:highlight>
                  <a:srgbClr val="FFFFFF"/>
                </a:highlight>
              </a:rPr>
              <a:t> algorithm is that it has several key parameters that need to be set correctly to achieve the best classification results for any given problem</a:t>
            </a:r>
            <a:endParaRPr>
              <a:solidFill>
                <a:srgbClr val="666666"/>
              </a:solidFill>
            </a:endParaRPr>
          </a:p>
        </p:txBody>
      </p:sp>
      <p:grpSp>
        <p:nvGrpSpPr>
          <p:cNvPr id="284" name="Google Shape;284;p31"/>
          <p:cNvGrpSpPr/>
          <p:nvPr/>
        </p:nvGrpSpPr>
        <p:grpSpPr>
          <a:xfrm>
            <a:off x="138338" y="4634648"/>
            <a:ext cx="8763350" cy="341816"/>
            <a:chOff x="174675" y="4441875"/>
            <a:chExt cx="8763350" cy="407700"/>
          </a:xfrm>
        </p:grpSpPr>
        <p:sp>
          <p:nvSpPr>
            <p:cNvPr id="285" name="Google Shape;285;p31"/>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286" name="Google Shape;286;p31"/>
            <p:cNvSpPr/>
            <p:nvPr/>
          </p:nvSpPr>
          <p:spPr>
            <a:xfrm>
              <a:off x="2135050" y="4441875"/>
              <a:ext cx="243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287" name="Google Shape;287;p31"/>
            <p:cNvSpPr/>
            <p:nvPr/>
          </p:nvSpPr>
          <p:spPr>
            <a:xfrm>
              <a:off x="4471025" y="4441875"/>
              <a:ext cx="25746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288" name="Google Shape;288;p31"/>
            <p:cNvSpPr/>
            <p:nvPr/>
          </p:nvSpPr>
          <p:spPr>
            <a:xfrm>
              <a:off x="6938825" y="4441875"/>
              <a:ext cx="19992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Clr>
                <a:srgbClr val="000000"/>
              </a:buClr>
              <a:buSzPts val="2400"/>
              <a:buAutoNum type="arabicPeriod"/>
            </a:pPr>
            <a:r>
              <a:rPr b="1" lang="en" sz="2400">
                <a:solidFill>
                  <a:srgbClr val="000000"/>
                </a:solidFill>
              </a:rPr>
              <a:t>Data Description </a:t>
            </a:r>
            <a:endParaRPr b="1" sz="2400">
              <a:solidFill>
                <a:srgbClr val="000000"/>
              </a:solidFill>
            </a:endParaRPr>
          </a:p>
          <a:p>
            <a:pPr indent="-381000" lvl="0" marL="457200" rtl="0" algn="l">
              <a:lnSpc>
                <a:spcPct val="200000"/>
              </a:lnSpc>
              <a:spcBef>
                <a:spcPts val="0"/>
              </a:spcBef>
              <a:spcAft>
                <a:spcPts val="0"/>
              </a:spcAft>
              <a:buClr>
                <a:srgbClr val="000000"/>
              </a:buClr>
              <a:buSzPts val="2400"/>
              <a:buAutoNum type="arabicPeriod"/>
            </a:pPr>
            <a:r>
              <a:rPr b="1" lang="en" sz="2400">
                <a:solidFill>
                  <a:srgbClr val="000000"/>
                </a:solidFill>
              </a:rPr>
              <a:t>Descriptive Analysis </a:t>
            </a:r>
            <a:endParaRPr b="1" sz="2400">
              <a:solidFill>
                <a:srgbClr val="000000"/>
              </a:solidFill>
            </a:endParaRPr>
          </a:p>
          <a:p>
            <a:pPr indent="-381000" lvl="0" marL="457200" rtl="0" algn="l">
              <a:lnSpc>
                <a:spcPct val="200000"/>
              </a:lnSpc>
              <a:spcBef>
                <a:spcPts val="0"/>
              </a:spcBef>
              <a:spcAft>
                <a:spcPts val="0"/>
              </a:spcAft>
              <a:buClr>
                <a:srgbClr val="000000"/>
              </a:buClr>
              <a:buSzPts val="2400"/>
              <a:buAutoNum type="arabicPeriod"/>
            </a:pPr>
            <a:r>
              <a:rPr b="1" lang="en" sz="2400">
                <a:solidFill>
                  <a:srgbClr val="000000"/>
                </a:solidFill>
              </a:rPr>
              <a:t>Model comparison</a:t>
            </a:r>
            <a:endParaRPr b="1" sz="2400">
              <a:solidFill>
                <a:srgbClr val="000000"/>
              </a:solidFill>
            </a:endParaRPr>
          </a:p>
          <a:p>
            <a:pPr indent="-381000" lvl="0" marL="457200" rtl="0" algn="l">
              <a:lnSpc>
                <a:spcPct val="200000"/>
              </a:lnSpc>
              <a:spcBef>
                <a:spcPts val="0"/>
              </a:spcBef>
              <a:spcAft>
                <a:spcPts val="0"/>
              </a:spcAft>
              <a:buClr>
                <a:srgbClr val="000000"/>
              </a:buClr>
              <a:buSzPts val="2400"/>
              <a:buAutoNum type="arabicPeriod"/>
            </a:pPr>
            <a:r>
              <a:rPr b="1" lang="en" sz="2400">
                <a:solidFill>
                  <a:srgbClr val="000000"/>
                </a:solidFill>
              </a:rPr>
              <a:t>Conclusion </a:t>
            </a:r>
            <a:endParaRPr b="1" sz="2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2"/>
          <p:cNvSpPr txBox="1"/>
          <p:nvPr>
            <p:ph type="title"/>
          </p:nvPr>
        </p:nvSpPr>
        <p:spPr>
          <a:xfrm>
            <a:off x="2440350" y="1610175"/>
            <a:ext cx="4263300" cy="21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Question?</a:t>
            </a:r>
            <a:endParaRPr sz="6000"/>
          </a:p>
        </p:txBody>
      </p:sp>
      <p:sp>
        <p:nvSpPr>
          <p:cNvPr id="294" name="Google Shape;294;p32"/>
          <p:cNvSpPr txBox="1"/>
          <p:nvPr/>
        </p:nvSpPr>
        <p:spPr>
          <a:xfrm>
            <a:off x="2501650" y="3246975"/>
            <a:ext cx="4250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0" y="0"/>
            <a:ext cx="9143999" cy="5039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a:t>
            </a:r>
            <a:endParaRPr/>
          </a:p>
        </p:txBody>
      </p:sp>
      <p:sp>
        <p:nvSpPr>
          <p:cNvPr id="77" name="Google Shape;77;p16"/>
          <p:cNvSpPr txBox="1"/>
          <p:nvPr>
            <p:ph idx="1" type="body"/>
          </p:nvPr>
        </p:nvSpPr>
        <p:spPr>
          <a:xfrm>
            <a:off x="259725" y="1017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78" name="Google Shape;78;p16"/>
          <p:cNvGraphicFramePr/>
          <p:nvPr/>
        </p:nvGraphicFramePr>
        <p:xfrm>
          <a:off x="2394063" y="1239897"/>
          <a:ext cx="3000000" cy="3000000"/>
        </p:xfrm>
        <a:graphic>
          <a:graphicData uri="http://schemas.openxmlformats.org/drawingml/2006/table">
            <a:tbl>
              <a:tblPr>
                <a:noFill/>
                <a:tableStyleId>{F732A7BF-22B6-447E-80D6-9C272AA66FE3}</a:tableStyleId>
              </a:tblPr>
              <a:tblGrid>
                <a:gridCol w="3758775"/>
                <a:gridCol w="2399500"/>
              </a:tblGrid>
              <a:tr h="490725">
                <a:tc>
                  <a:txBody>
                    <a:bodyPr/>
                    <a:lstStyle/>
                    <a:p>
                      <a:pPr indent="0" lvl="0" marL="0" rtl="0" algn="l">
                        <a:spcBef>
                          <a:spcPts val="0"/>
                        </a:spcBef>
                        <a:spcAft>
                          <a:spcPts val="0"/>
                        </a:spcAft>
                        <a:buNone/>
                      </a:pPr>
                      <a:r>
                        <a:rPr b="1" lang="en" u="sng"/>
                        <a:t>Variance</a:t>
                      </a:r>
                      <a:r>
                        <a:rPr lang="en"/>
                        <a:t> of wavelet Transformed image</a:t>
                      </a:r>
                      <a:endParaRPr/>
                    </a:p>
                  </a:txBody>
                  <a:tcPr marT="91425" marB="91425" marR="91425" marL="91425"/>
                </a:tc>
                <a:tc>
                  <a:txBody>
                    <a:bodyPr/>
                    <a:lstStyle/>
                    <a:p>
                      <a:pPr indent="0" lvl="0" marL="0" rtl="0" algn="l">
                        <a:spcBef>
                          <a:spcPts val="0"/>
                        </a:spcBef>
                        <a:spcAft>
                          <a:spcPts val="0"/>
                        </a:spcAft>
                        <a:buNone/>
                      </a:pPr>
                      <a:r>
                        <a:rPr lang="en"/>
                        <a:t>Continuous </a:t>
                      </a:r>
                      <a:endParaRPr/>
                    </a:p>
                  </a:txBody>
                  <a:tcPr marT="91425" marB="91425" marR="91425" marL="91425"/>
                </a:tc>
              </a:tr>
              <a:tr h="490725">
                <a:tc>
                  <a:txBody>
                    <a:bodyPr/>
                    <a:lstStyle/>
                    <a:p>
                      <a:pPr indent="0" lvl="0" marL="0" rtl="0" algn="l">
                        <a:spcBef>
                          <a:spcPts val="0"/>
                        </a:spcBef>
                        <a:spcAft>
                          <a:spcPts val="0"/>
                        </a:spcAft>
                        <a:buNone/>
                      </a:pPr>
                      <a:r>
                        <a:rPr b="1" lang="en" u="sng"/>
                        <a:t>Skewness</a:t>
                      </a:r>
                      <a:r>
                        <a:rPr lang="en"/>
                        <a:t> of </a:t>
                      </a:r>
                      <a:r>
                        <a:rPr lang="en"/>
                        <a:t>Wavelet</a:t>
                      </a:r>
                      <a:r>
                        <a:rPr lang="en"/>
                        <a:t> </a:t>
                      </a:r>
                      <a:r>
                        <a:rPr lang="en"/>
                        <a:t>Transformed</a:t>
                      </a:r>
                      <a:r>
                        <a:rPr lang="en"/>
                        <a:t> image</a:t>
                      </a:r>
                      <a:endParaRPr/>
                    </a:p>
                  </a:txBody>
                  <a:tcPr marT="91425" marB="91425" marR="91425" marL="91425"/>
                </a:tc>
                <a:tc>
                  <a:txBody>
                    <a:bodyPr/>
                    <a:lstStyle/>
                    <a:p>
                      <a:pPr indent="0" lvl="0" marL="0" rtl="0" algn="l">
                        <a:spcBef>
                          <a:spcPts val="0"/>
                        </a:spcBef>
                        <a:spcAft>
                          <a:spcPts val="0"/>
                        </a:spcAft>
                        <a:buNone/>
                      </a:pPr>
                      <a:r>
                        <a:rPr lang="en"/>
                        <a:t>Continuous </a:t>
                      </a:r>
                      <a:endParaRPr/>
                    </a:p>
                  </a:txBody>
                  <a:tcPr marT="91425" marB="91425" marR="91425" marL="91425"/>
                </a:tc>
              </a:tr>
              <a:tr h="560750">
                <a:tc>
                  <a:txBody>
                    <a:bodyPr/>
                    <a:lstStyle/>
                    <a:p>
                      <a:pPr indent="0" lvl="0" marL="0" rtl="0" algn="l">
                        <a:spcBef>
                          <a:spcPts val="0"/>
                        </a:spcBef>
                        <a:spcAft>
                          <a:spcPts val="0"/>
                        </a:spcAft>
                        <a:buNone/>
                      </a:pPr>
                      <a:r>
                        <a:rPr b="1" lang="en" u="sng"/>
                        <a:t>Kurtosis</a:t>
                      </a:r>
                      <a:r>
                        <a:rPr lang="en"/>
                        <a:t> of </a:t>
                      </a:r>
                      <a:r>
                        <a:rPr lang="en"/>
                        <a:t>Wavelet</a:t>
                      </a:r>
                      <a:r>
                        <a:rPr lang="en"/>
                        <a:t> </a:t>
                      </a:r>
                      <a:r>
                        <a:rPr lang="en"/>
                        <a:t>Transformed</a:t>
                      </a:r>
                      <a:r>
                        <a:rPr lang="en"/>
                        <a:t> image </a:t>
                      </a:r>
                      <a:endParaRPr/>
                    </a:p>
                  </a:txBody>
                  <a:tcPr marT="91425" marB="91425" marR="91425" marL="91425"/>
                </a:tc>
                <a:tc>
                  <a:txBody>
                    <a:bodyPr/>
                    <a:lstStyle/>
                    <a:p>
                      <a:pPr indent="0" lvl="0" marL="0" rtl="0" algn="l">
                        <a:spcBef>
                          <a:spcPts val="0"/>
                        </a:spcBef>
                        <a:spcAft>
                          <a:spcPts val="0"/>
                        </a:spcAft>
                        <a:buNone/>
                      </a:pPr>
                      <a:r>
                        <a:rPr lang="en"/>
                        <a:t>Continuous </a:t>
                      </a:r>
                      <a:endParaRPr/>
                    </a:p>
                  </a:txBody>
                  <a:tcPr marT="91425" marB="91425" marR="91425" marL="91425"/>
                </a:tc>
              </a:tr>
              <a:tr h="560750">
                <a:tc>
                  <a:txBody>
                    <a:bodyPr/>
                    <a:lstStyle/>
                    <a:p>
                      <a:pPr indent="0" lvl="0" marL="0" rtl="0" algn="l">
                        <a:spcBef>
                          <a:spcPts val="0"/>
                        </a:spcBef>
                        <a:spcAft>
                          <a:spcPts val="0"/>
                        </a:spcAft>
                        <a:buNone/>
                      </a:pPr>
                      <a:r>
                        <a:rPr b="1" lang="en" u="sng"/>
                        <a:t>Entropy </a:t>
                      </a:r>
                      <a:r>
                        <a:rPr lang="en"/>
                        <a:t>of Wavelet Transformed image </a:t>
                      </a:r>
                      <a:endParaRPr/>
                    </a:p>
                  </a:txBody>
                  <a:tcPr marT="91425" marB="91425" marR="91425" marL="91425"/>
                </a:tc>
                <a:tc>
                  <a:txBody>
                    <a:bodyPr/>
                    <a:lstStyle/>
                    <a:p>
                      <a:pPr indent="0" lvl="0" marL="0" rtl="0" algn="l">
                        <a:spcBef>
                          <a:spcPts val="0"/>
                        </a:spcBef>
                        <a:spcAft>
                          <a:spcPts val="0"/>
                        </a:spcAft>
                        <a:buNone/>
                      </a:pPr>
                      <a:r>
                        <a:rPr lang="en"/>
                        <a:t>Continuous </a:t>
                      </a:r>
                      <a:endParaRPr/>
                    </a:p>
                  </a:txBody>
                  <a:tcPr marT="91425" marB="91425" marR="91425" marL="91425"/>
                </a:tc>
              </a:tr>
              <a:tr h="560750">
                <a:tc>
                  <a:txBody>
                    <a:bodyPr/>
                    <a:lstStyle/>
                    <a:p>
                      <a:pPr indent="0" lvl="0" marL="0" rtl="0" algn="l">
                        <a:spcBef>
                          <a:spcPts val="0"/>
                        </a:spcBef>
                        <a:spcAft>
                          <a:spcPts val="0"/>
                        </a:spcAft>
                        <a:buNone/>
                      </a:pPr>
                      <a:r>
                        <a:rPr b="1" lang="en" u="sng"/>
                        <a:t>Class</a:t>
                      </a:r>
                      <a:endParaRPr b="1" u="sng"/>
                    </a:p>
                  </a:txBody>
                  <a:tcPr marT="91425" marB="91425" marR="91425" marL="91425"/>
                </a:tc>
                <a:tc>
                  <a:txBody>
                    <a:bodyPr/>
                    <a:lstStyle/>
                    <a:p>
                      <a:pPr indent="0" lvl="0" marL="0" rtl="0" algn="l">
                        <a:spcBef>
                          <a:spcPts val="0"/>
                        </a:spcBef>
                        <a:spcAft>
                          <a:spcPts val="0"/>
                        </a:spcAft>
                        <a:buNone/>
                      </a:pPr>
                      <a:r>
                        <a:rPr lang="en"/>
                        <a:t>Discrete </a:t>
                      </a:r>
                      <a:r>
                        <a:rPr lang="en"/>
                        <a:t>(1 = fake, 0 = real )</a:t>
                      </a:r>
                      <a:endParaRPr/>
                    </a:p>
                  </a:txBody>
                  <a:tcPr marT="91425" marB="91425" marR="91425" marL="91425"/>
                </a:tc>
              </a:tr>
            </a:tbl>
          </a:graphicData>
        </a:graphic>
      </p:graphicFrame>
      <p:grpSp>
        <p:nvGrpSpPr>
          <p:cNvPr id="79" name="Google Shape;79;p16"/>
          <p:cNvGrpSpPr/>
          <p:nvPr/>
        </p:nvGrpSpPr>
        <p:grpSpPr>
          <a:xfrm>
            <a:off x="138338" y="4634648"/>
            <a:ext cx="8763350" cy="341816"/>
            <a:chOff x="174675" y="4441875"/>
            <a:chExt cx="8763350" cy="407700"/>
          </a:xfrm>
        </p:grpSpPr>
        <p:sp>
          <p:nvSpPr>
            <p:cNvPr id="80" name="Google Shape;80;p16"/>
            <p:cNvSpPr/>
            <p:nvPr/>
          </p:nvSpPr>
          <p:spPr>
            <a:xfrm>
              <a:off x="174675" y="4441875"/>
              <a:ext cx="20769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81" name="Google Shape;81;p16"/>
            <p:cNvSpPr/>
            <p:nvPr/>
          </p:nvSpPr>
          <p:spPr>
            <a:xfrm>
              <a:off x="2135050" y="4441875"/>
              <a:ext cx="243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82" name="Google Shape;82;p16"/>
            <p:cNvSpPr/>
            <p:nvPr/>
          </p:nvSpPr>
          <p:spPr>
            <a:xfrm>
              <a:off x="4471025" y="4441875"/>
              <a:ext cx="25746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83" name="Google Shape;83;p16"/>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
        <p:nvSpPr>
          <p:cNvPr id="84" name="Google Shape;84;p16"/>
          <p:cNvSpPr/>
          <p:nvPr/>
        </p:nvSpPr>
        <p:spPr>
          <a:xfrm>
            <a:off x="1874425" y="1239900"/>
            <a:ext cx="381900" cy="2072400"/>
          </a:xfrm>
          <a:prstGeom prst="leftBrace">
            <a:avLst>
              <a:gd fmla="val 8333" name="adj1"/>
              <a:gd fmla="val 48867" name="adj2"/>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txBox="1"/>
          <p:nvPr/>
        </p:nvSpPr>
        <p:spPr>
          <a:xfrm>
            <a:off x="479700" y="2043175"/>
            <a:ext cx="12171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Independent variables</a:t>
            </a:r>
            <a:endParaRPr>
              <a:latin typeface="Lato"/>
              <a:ea typeface="Lato"/>
              <a:cs typeface="Lato"/>
              <a:sym typeface="Lato"/>
            </a:endParaRPr>
          </a:p>
        </p:txBody>
      </p:sp>
      <p:sp>
        <p:nvSpPr>
          <p:cNvPr id="86" name="Google Shape;86;p16"/>
          <p:cNvSpPr/>
          <p:nvPr/>
        </p:nvSpPr>
        <p:spPr>
          <a:xfrm flipH="1" rot="10800000">
            <a:off x="2061025" y="3438000"/>
            <a:ext cx="195300" cy="465600"/>
          </a:xfrm>
          <a:prstGeom prst="leftBrace">
            <a:avLst>
              <a:gd fmla="val 8333" name="adj1"/>
              <a:gd fmla="val 49781" name="adj2"/>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nvSpPr>
        <p:spPr>
          <a:xfrm>
            <a:off x="479700" y="3393475"/>
            <a:ext cx="11103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Dependent variable</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Kurtosis      Skewness 	    Variance      Entropy</a:t>
            </a:r>
            <a:endParaRPr/>
          </a:p>
        </p:txBody>
      </p:sp>
      <p:pic>
        <p:nvPicPr>
          <p:cNvPr id="93" name="Google Shape;93;p17"/>
          <p:cNvPicPr preferRelativeResize="0"/>
          <p:nvPr/>
        </p:nvPicPr>
        <p:blipFill>
          <a:blip r:embed="rId3">
            <a:alphaModFix/>
          </a:blip>
          <a:stretch>
            <a:fillRect/>
          </a:stretch>
        </p:blipFill>
        <p:spPr>
          <a:xfrm>
            <a:off x="7090025" y="978088"/>
            <a:ext cx="1615008" cy="1729200"/>
          </a:xfrm>
          <a:prstGeom prst="rect">
            <a:avLst/>
          </a:prstGeom>
          <a:noFill/>
          <a:ln>
            <a:noFill/>
          </a:ln>
        </p:spPr>
      </p:pic>
      <p:pic>
        <p:nvPicPr>
          <p:cNvPr id="94" name="Google Shape;94;p17"/>
          <p:cNvPicPr preferRelativeResize="0"/>
          <p:nvPr/>
        </p:nvPicPr>
        <p:blipFill>
          <a:blip r:embed="rId4">
            <a:alphaModFix/>
          </a:blip>
          <a:stretch>
            <a:fillRect/>
          </a:stretch>
        </p:blipFill>
        <p:spPr>
          <a:xfrm>
            <a:off x="7090000" y="2826200"/>
            <a:ext cx="1615050" cy="1649900"/>
          </a:xfrm>
          <a:prstGeom prst="rect">
            <a:avLst/>
          </a:prstGeom>
          <a:noFill/>
          <a:ln>
            <a:noFill/>
          </a:ln>
        </p:spPr>
      </p:pic>
      <p:pic>
        <p:nvPicPr>
          <p:cNvPr id="95" name="Google Shape;95;p17"/>
          <p:cNvPicPr preferRelativeResize="0"/>
          <p:nvPr/>
        </p:nvPicPr>
        <p:blipFill>
          <a:blip r:embed="rId5">
            <a:alphaModFix/>
          </a:blip>
          <a:stretch>
            <a:fillRect/>
          </a:stretch>
        </p:blipFill>
        <p:spPr>
          <a:xfrm>
            <a:off x="433325" y="2826175"/>
            <a:ext cx="1615050" cy="1649950"/>
          </a:xfrm>
          <a:prstGeom prst="rect">
            <a:avLst/>
          </a:prstGeom>
          <a:noFill/>
          <a:ln>
            <a:noFill/>
          </a:ln>
        </p:spPr>
      </p:pic>
      <p:pic>
        <p:nvPicPr>
          <p:cNvPr id="96" name="Google Shape;96;p17"/>
          <p:cNvPicPr preferRelativeResize="0"/>
          <p:nvPr/>
        </p:nvPicPr>
        <p:blipFill>
          <a:blip r:embed="rId6">
            <a:alphaModFix/>
          </a:blip>
          <a:stretch>
            <a:fillRect/>
          </a:stretch>
        </p:blipFill>
        <p:spPr>
          <a:xfrm>
            <a:off x="433325" y="1017725"/>
            <a:ext cx="1615050" cy="1673475"/>
          </a:xfrm>
          <a:prstGeom prst="rect">
            <a:avLst/>
          </a:prstGeom>
          <a:noFill/>
          <a:ln>
            <a:noFill/>
          </a:ln>
        </p:spPr>
      </p:pic>
      <p:pic>
        <p:nvPicPr>
          <p:cNvPr id="97" name="Google Shape;97;p17"/>
          <p:cNvPicPr preferRelativeResize="0"/>
          <p:nvPr/>
        </p:nvPicPr>
        <p:blipFill>
          <a:blip r:embed="rId7">
            <a:alphaModFix/>
          </a:blip>
          <a:stretch>
            <a:fillRect/>
          </a:stretch>
        </p:blipFill>
        <p:spPr>
          <a:xfrm>
            <a:off x="2657900" y="1017725"/>
            <a:ext cx="1615050" cy="1659298"/>
          </a:xfrm>
          <a:prstGeom prst="rect">
            <a:avLst/>
          </a:prstGeom>
          <a:noFill/>
          <a:ln>
            <a:noFill/>
          </a:ln>
        </p:spPr>
      </p:pic>
      <p:pic>
        <p:nvPicPr>
          <p:cNvPr id="98" name="Google Shape;98;p17"/>
          <p:cNvPicPr preferRelativeResize="0"/>
          <p:nvPr/>
        </p:nvPicPr>
        <p:blipFill>
          <a:blip r:embed="rId8">
            <a:alphaModFix/>
          </a:blip>
          <a:stretch>
            <a:fillRect/>
          </a:stretch>
        </p:blipFill>
        <p:spPr>
          <a:xfrm>
            <a:off x="2657900" y="2826188"/>
            <a:ext cx="1615050" cy="1649925"/>
          </a:xfrm>
          <a:prstGeom prst="rect">
            <a:avLst/>
          </a:prstGeom>
          <a:noFill/>
          <a:ln>
            <a:noFill/>
          </a:ln>
        </p:spPr>
      </p:pic>
      <p:grpSp>
        <p:nvGrpSpPr>
          <p:cNvPr id="99" name="Google Shape;99;p17"/>
          <p:cNvGrpSpPr/>
          <p:nvPr/>
        </p:nvGrpSpPr>
        <p:grpSpPr>
          <a:xfrm>
            <a:off x="138338" y="4634648"/>
            <a:ext cx="8763350" cy="341816"/>
            <a:chOff x="174675" y="4441875"/>
            <a:chExt cx="8763350" cy="407700"/>
          </a:xfrm>
        </p:grpSpPr>
        <p:sp>
          <p:nvSpPr>
            <p:cNvPr id="100" name="Google Shape;100;p17"/>
            <p:cNvSpPr/>
            <p:nvPr/>
          </p:nvSpPr>
          <p:spPr>
            <a:xfrm>
              <a:off x="174675" y="4441875"/>
              <a:ext cx="20769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101" name="Google Shape;101;p17"/>
            <p:cNvSpPr/>
            <p:nvPr/>
          </p:nvSpPr>
          <p:spPr>
            <a:xfrm>
              <a:off x="2135050" y="4441875"/>
              <a:ext cx="243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102" name="Google Shape;102;p17"/>
            <p:cNvSpPr/>
            <p:nvPr/>
          </p:nvSpPr>
          <p:spPr>
            <a:xfrm>
              <a:off x="4471025" y="4441875"/>
              <a:ext cx="25746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103" name="Google Shape;103;p17"/>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pic>
        <p:nvPicPr>
          <p:cNvPr id="104" name="Google Shape;104;p17"/>
          <p:cNvPicPr preferRelativeResize="0"/>
          <p:nvPr/>
        </p:nvPicPr>
        <p:blipFill>
          <a:blip r:embed="rId9">
            <a:alphaModFix/>
          </a:blip>
          <a:stretch>
            <a:fillRect/>
          </a:stretch>
        </p:blipFill>
        <p:spPr>
          <a:xfrm>
            <a:off x="4827475" y="2826194"/>
            <a:ext cx="1661525" cy="1649906"/>
          </a:xfrm>
          <a:prstGeom prst="rect">
            <a:avLst/>
          </a:prstGeom>
          <a:noFill/>
          <a:ln>
            <a:noFill/>
          </a:ln>
        </p:spPr>
      </p:pic>
      <p:pic>
        <p:nvPicPr>
          <p:cNvPr id="105" name="Google Shape;105;p17"/>
          <p:cNvPicPr preferRelativeResize="0"/>
          <p:nvPr/>
        </p:nvPicPr>
        <p:blipFill>
          <a:blip r:embed="rId10">
            <a:alphaModFix/>
          </a:blip>
          <a:stretch>
            <a:fillRect/>
          </a:stretch>
        </p:blipFill>
        <p:spPr>
          <a:xfrm>
            <a:off x="4827475" y="1029350"/>
            <a:ext cx="1661525" cy="16734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Proportion of Class </a:t>
            </a:r>
            <a:endParaRPr/>
          </a:p>
        </p:txBody>
      </p:sp>
      <p:sp>
        <p:nvSpPr>
          <p:cNvPr id="111" name="Google Shape;111;p18"/>
          <p:cNvSpPr txBox="1"/>
          <p:nvPr>
            <p:ph idx="1" type="body"/>
          </p:nvPr>
        </p:nvSpPr>
        <p:spPr>
          <a:xfrm>
            <a:off x="311700" y="11718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000000"/>
                </a:solidFill>
              </a:rPr>
              <a:t>	</a:t>
            </a:r>
            <a:endParaRPr>
              <a:solidFill>
                <a:srgbClr val="000000"/>
              </a:solidFill>
            </a:endParaRPr>
          </a:p>
          <a:p>
            <a:pPr indent="0" lvl="0" marL="457200" rtl="0" algn="l">
              <a:spcBef>
                <a:spcPts val="1600"/>
              </a:spcBef>
              <a:spcAft>
                <a:spcPts val="0"/>
              </a:spcAft>
              <a:buNone/>
            </a:pPr>
            <a:r>
              <a:t/>
            </a:r>
            <a:endParaRPr>
              <a:solidFill>
                <a:srgbClr val="FFFFFF"/>
              </a:solidFill>
            </a:endParaRPr>
          </a:p>
          <a:p>
            <a:pPr indent="-342900" lvl="0" marL="457200" rtl="0" algn="l">
              <a:spcBef>
                <a:spcPts val="1600"/>
              </a:spcBef>
              <a:spcAft>
                <a:spcPts val="0"/>
              </a:spcAft>
              <a:buClr>
                <a:srgbClr val="FFFFFF"/>
              </a:buClr>
              <a:buSzPts val="1800"/>
              <a:buChar char="-"/>
            </a:pPr>
            <a:r>
              <a:rPr b="1" lang="en" u="sng">
                <a:solidFill>
                  <a:srgbClr val="FFFFFF"/>
                </a:solidFill>
              </a:rPr>
              <a:t>Proportion of class</a:t>
            </a:r>
            <a:endParaRPr b="1" u="sng">
              <a:solidFill>
                <a:srgbClr val="FFFFFF"/>
              </a:solidFill>
            </a:endParaRPr>
          </a:p>
          <a:p>
            <a:pPr indent="0" lvl="0" marL="457200" rtl="0" algn="l">
              <a:spcBef>
                <a:spcPts val="1600"/>
              </a:spcBef>
              <a:spcAft>
                <a:spcPts val="1600"/>
              </a:spcAft>
              <a:buNone/>
            </a:pPr>
            <a:r>
              <a:t/>
            </a:r>
            <a:endParaRPr/>
          </a:p>
        </p:txBody>
      </p:sp>
      <p:grpSp>
        <p:nvGrpSpPr>
          <p:cNvPr id="112" name="Google Shape;112;p18"/>
          <p:cNvGrpSpPr/>
          <p:nvPr/>
        </p:nvGrpSpPr>
        <p:grpSpPr>
          <a:xfrm>
            <a:off x="138338" y="4634648"/>
            <a:ext cx="8763350" cy="341816"/>
            <a:chOff x="174675" y="4441875"/>
            <a:chExt cx="8763350" cy="407700"/>
          </a:xfrm>
        </p:grpSpPr>
        <p:sp>
          <p:nvSpPr>
            <p:cNvPr id="113" name="Google Shape;113;p18"/>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114" name="Google Shape;114;p18"/>
            <p:cNvSpPr/>
            <p:nvPr/>
          </p:nvSpPr>
          <p:spPr>
            <a:xfrm>
              <a:off x="2135050" y="4441875"/>
              <a:ext cx="24369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115" name="Google Shape;115;p18"/>
            <p:cNvSpPr/>
            <p:nvPr/>
          </p:nvSpPr>
          <p:spPr>
            <a:xfrm>
              <a:off x="4471025" y="4441875"/>
              <a:ext cx="25746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116" name="Google Shape;116;p18"/>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
        <p:nvSpPr>
          <p:cNvPr id="117" name="Google Shape;117;p18"/>
          <p:cNvSpPr/>
          <p:nvPr/>
        </p:nvSpPr>
        <p:spPr>
          <a:xfrm>
            <a:off x="5657850" y="786075"/>
            <a:ext cx="1843800" cy="786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Data</a:t>
            </a:r>
            <a:endParaRPr sz="2400"/>
          </a:p>
        </p:txBody>
      </p:sp>
      <p:sp>
        <p:nvSpPr>
          <p:cNvPr id="118" name="Google Shape;118;p18"/>
          <p:cNvSpPr/>
          <p:nvPr/>
        </p:nvSpPr>
        <p:spPr>
          <a:xfrm>
            <a:off x="7057900" y="2857125"/>
            <a:ext cx="1843800" cy="786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Test</a:t>
            </a:r>
            <a:endParaRPr sz="2400"/>
          </a:p>
        </p:txBody>
      </p:sp>
      <p:sp>
        <p:nvSpPr>
          <p:cNvPr id="119" name="Google Shape;119;p18"/>
          <p:cNvSpPr/>
          <p:nvPr/>
        </p:nvSpPr>
        <p:spPr>
          <a:xfrm>
            <a:off x="4681625" y="2857125"/>
            <a:ext cx="1843800" cy="786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Train </a:t>
            </a:r>
            <a:endParaRPr sz="2400"/>
          </a:p>
        </p:txBody>
      </p:sp>
      <p:cxnSp>
        <p:nvCxnSpPr>
          <p:cNvPr id="120" name="Google Shape;120;p18"/>
          <p:cNvCxnSpPr>
            <a:stCxn id="117" idx="2"/>
            <a:endCxn id="119" idx="0"/>
          </p:cNvCxnSpPr>
          <p:nvPr/>
        </p:nvCxnSpPr>
        <p:spPr>
          <a:xfrm flipH="1">
            <a:off x="5603550" y="1572075"/>
            <a:ext cx="976200" cy="1285200"/>
          </a:xfrm>
          <a:prstGeom prst="straightConnector1">
            <a:avLst/>
          </a:prstGeom>
          <a:noFill/>
          <a:ln cap="flat" cmpd="sng" w="9525">
            <a:solidFill>
              <a:schemeClr val="dk2"/>
            </a:solidFill>
            <a:prstDash val="solid"/>
            <a:round/>
            <a:headEnd len="med" w="med" type="none"/>
            <a:tailEnd len="med" w="med" type="triangle"/>
          </a:ln>
        </p:spPr>
      </p:cxnSp>
      <p:cxnSp>
        <p:nvCxnSpPr>
          <p:cNvPr id="121" name="Google Shape;121;p18"/>
          <p:cNvCxnSpPr>
            <a:stCxn id="117" idx="2"/>
            <a:endCxn id="118" idx="0"/>
          </p:cNvCxnSpPr>
          <p:nvPr/>
        </p:nvCxnSpPr>
        <p:spPr>
          <a:xfrm>
            <a:off x="6579750" y="1572075"/>
            <a:ext cx="1400100" cy="1285200"/>
          </a:xfrm>
          <a:prstGeom prst="straightConnector1">
            <a:avLst/>
          </a:prstGeom>
          <a:noFill/>
          <a:ln cap="flat" cmpd="sng" w="9525">
            <a:solidFill>
              <a:schemeClr val="dk2"/>
            </a:solidFill>
            <a:prstDash val="solid"/>
            <a:round/>
            <a:headEnd len="med" w="med" type="none"/>
            <a:tailEnd len="med" w="med" type="triangle"/>
          </a:ln>
        </p:spPr>
      </p:cxnSp>
      <p:sp>
        <p:nvSpPr>
          <p:cNvPr id="122" name="Google Shape;122;p18"/>
          <p:cNvSpPr txBox="1"/>
          <p:nvPr/>
        </p:nvSpPr>
        <p:spPr>
          <a:xfrm>
            <a:off x="5549225" y="1967650"/>
            <a:ext cx="9762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0.75</a:t>
            </a:r>
            <a:endParaRPr b="1">
              <a:latin typeface="Lato"/>
              <a:ea typeface="Lato"/>
              <a:cs typeface="Lato"/>
              <a:sym typeface="Lato"/>
            </a:endParaRPr>
          </a:p>
        </p:txBody>
      </p:sp>
      <p:sp>
        <p:nvSpPr>
          <p:cNvPr id="123" name="Google Shape;123;p18"/>
          <p:cNvSpPr txBox="1"/>
          <p:nvPr/>
        </p:nvSpPr>
        <p:spPr>
          <a:xfrm>
            <a:off x="7285375" y="1967650"/>
            <a:ext cx="9762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0.25</a:t>
            </a:r>
            <a:endParaRPr b="1">
              <a:latin typeface="Lato"/>
              <a:ea typeface="Lato"/>
              <a:cs typeface="Lato"/>
              <a:sym typeface="Lato"/>
            </a:endParaRPr>
          </a:p>
        </p:txBody>
      </p:sp>
      <p:pic>
        <p:nvPicPr>
          <p:cNvPr id="124" name="Google Shape;124;p18"/>
          <p:cNvPicPr preferRelativeResize="0"/>
          <p:nvPr/>
        </p:nvPicPr>
        <p:blipFill>
          <a:blip r:embed="rId3">
            <a:alphaModFix/>
          </a:blip>
          <a:stretch>
            <a:fillRect/>
          </a:stretch>
        </p:blipFill>
        <p:spPr>
          <a:xfrm>
            <a:off x="570675" y="1256600"/>
            <a:ext cx="3312226" cy="2879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sp>
        <p:nvSpPr>
          <p:cNvPr id="130" name="Google Shape;13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graphicFrame>
        <p:nvGraphicFramePr>
          <p:cNvPr id="131" name="Google Shape;131;p19"/>
          <p:cNvGraphicFramePr/>
          <p:nvPr/>
        </p:nvGraphicFramePr>
        <p:xfrm>
          <a:off x="377125" y="1330053"/>
          <a:ext cx="3000000" cy="3000000"/>
        </p:xfrm>
        <a:graphic>
          <a:graphicData uri="http://schemas.openxmlformats.org/drawingml/2006/table">
            <a:tbl>
              <a:tblPr>
                <a:noFill/>
                <a:tableStyleId>{F732A7BF-22B6-447E-80D6-9C272AA66FE3}</a:tableStyleId>
              </a:tblPr>
              <a:tblGrid>
                <a:gridCol w="1217225"/>
                <a:gridCol w="1217225"/>
                <a:gridCol w="1091075"/>
                <a:gridCol w="1217200"/>
                <a:gridCol w="829075"/>
                <a:gridCol w="1537475"/>
                <a:gridCol w="1411300"/>
              </a:tblGrid>
              <a:tr h="661425">
                <a:tc>
                  <a:txBody>
                    <a:bodyPr/>
                    <a:lstStyle/>
                    <a:p>
                      <a:pPr indent="0" lvl="0" marL="0" rtl="0" algn="l">
                        <a:spcBef>
                          <a:spcPts val="0"/>
                        </a:spcBef>
                        <a:spcAft>
                          <a:spcPts val="0"/>
                        </a:spcAft>
                        <a:buNone/>
                      </a:pPr>
                      <a:r>
                        <a:t/>
                      </a:r>
                      <a:endParaRPr/>
                    </a:p>
                  </a:txBody>
                  <a:tcPr marT="91425" marB="91425" marR="91425" marL="91425">
                    <a:solidFill>
                      <a:schemeClr val="accent6"/>
                    </a:solidFill>
                  </a:tcPr>
                </a:tc>
                <a:tc>
                  <a:txBody>
                    <a:bodyPr/>
                    <a:lstStyle/>
                    <a:p>
                      <a:pPr indent="0" lvl="0" marL="0" rtl="0" algn="ctr">
                        <a:spcBef>
                          <a:spcPts val="0"/>
                        </a:spcBef>
                        <a:spcAft>
                          <a:spcPts val="0"/>
                        </a:spcAft>
                        <a:buNone/>
                      </a:pPr>
                      <a:r>
                        <a:rPr b="1" lang="en"/>
                        <a:t>LDA</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b="1" lang="en"/>
                        <a:t>QDA</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b="1" lang="en"/>
                        <a:t>Logistic Regression</a:t>
                      </a:r>
                      <a:endParaRPr b="1"/>
                    </a:p>
                  </a:txBody>
                  <a:tcPr marT="91425" marB="91425" marR="91425" marL="91425">
                    <a:lnR cap="flat" cmpd="sng" w="9525">
                      <a:solidFill>
                        <a:srgbClr val="9E9E9E"/>
                      </a:solidFill>
                      <a:prstDash val="solid"/>
                      <a:round/>
                      <a:headEnd len="sm" w="sm" type="none"/>
                      <a:tailEnd len="sm" w="sm" type="none"/>
                    </a:lnR>
                    <a:solidFill>
                      <a:schemeClr val="accent6"/>
                    </a:solidFill>
                  </a:tcPr>
                </a:tc>
                <a:tc>
                  <a:txBody>
                    <a:bodyPr/>
                    <a:lstStyle/>
                    <a:p>
                      <a:pPr indent="0" lvl="0" marL="0" rtl="0" algn="ctr">
                        <a:spcBef>
                          <a:spcPts val="0"/>
                        </a:spcBef>
                        <a:spcAft>
                          <a:spcPts val="0"/>
                        </a:spcAft>
                        <a:buNone/>
                      </a:pPr>
                      <a:r>
                        <a:rPr b="1" lang="en"/>
                        <a:t>SVM</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
                        <a:t>RandomForest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chemeClr val="accent6"/>
                    </a:solidFill>
                  </a:tcPr>
                </a:tc>
                <a:tc>
                  <a:txBody>
                    <a:bodyPr/>
                    <a:lstStyle/>
                    <a:p>
                      <a:pPr indent="0" lvl="0" marL="0" rtl="0" algn="ctr">
                        <a:spcBef>
                          <a:spcPts val="0"/>
                        </a:spcBef>
                        <a:spcAft>
                          <a:spcPts val="0"/>
                        </a:spcAft>
                        <a:buNone/>
                      </a:pPr>
                      <a:r>
                        <a:rPr b="1" lang="en"/>
                        <a:t>Adaboosting</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6"/>
                    </a:solidFill>
                  </a:tcPr>
                </a:tc>
              </a:tr>
              <a:tr h="632675">
                <a:tc>
                  <a:txBody>
                    <a:bodyPr/>
                    <a:lstStyle/>
                    <a:p>
                      <a:pPr indent="0" lvl="0" marL="0" rtl="0" algn="ctr">
                        <a:spcBef>
                          <a:spcPts val="0"/>
                        </a:spcBef>
                        <a:spcAft>
                          <a:spcPts val="0"/>
                        </a:spcAft>
                        <a:buNone/>
                      </a:pPr>
                      <a:r>
                        <a:rPr b="1" lang="en"/>
                        <a:t>Accuracy </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lang="en"/>
                        <a:t> 0.9650146</a:t>
                      </a:r>
                      <a:endParaRPr/>
                    </a:p>
                  </a:txBody>
                  <a:tcPr marT="91425" marB="91425" marR="91425" marL="91425"/>
                </a:tc>
                <a:tc>
                  <a:txBody>
                    <a:bodyPr/>
                    <a:lstStyle/>
                    <a:p>
                      <a:pPr indent="0" lvl="0" marL="0" rtl="0" algn="ctr">
                        <a:spcBef>
                          <a:spcPts val="0"/>
                        </a:spcBef>
                        <a:spcAft>
                          <a:spcPts val="0"/>
                        </a:spcAft>
                        <a:buNone/>
                      </a:pPr>
                      <a:r>
                        <a:rPr lang="en"/>
                        <a:t> 0.9766764</a:t>
                      </a:r>
                      <a:endParaRPr/>
                    </a:p>
                  </a:txBody>
                  <a:tcPr marT="91425" marB="91425" marR="91425" marL="91425"/>
                </a:tc>
                <a:tc>
                  <a:txBody>
                    <a:bodyPr/>
                    <a:lstStyle/>
                    <a:p>
                      <a:pPr indent="0" lvl="0" marL="0" rtl="0" algn="ctr">
                        <a:spcBef>
                          <a:spcPts val="0"/>
                        </a:spcBef>
                        <a:spcAft>
                          <a:spcPts val="0"/>
                        </a:spcAft>
                        <a:buNone/>
                      </a:pPr>
                      <a:r>
                        <a:rPr lang="en"/>
                        <a:t>0.9854227</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0.9941691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26575">
                <a:tc>
                  <a:txBody>
                    <a:bodyPr/>
                    <a:lstStyle/>
                    <a:p>
                      <a:pPr indent="0" lvl="0" marL="0" rtl="0" algn="ctr">
                        <a:spcBef>
                          <a:spcPts val="0"/>
                        </a:spcBef>
                        <a:spcAft>
                          <a:spcPts val="0"/>
                        </a:spcAft>
                        <a:buNone/>
                      </a:pPr>
                      <a:r>
                        <a:rPr b="1" lang="en"/>
                        <a:t>Sensitivity </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0.9873418</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 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26575">
                <a:tc>
                  <a:txBody>
                    <a:bodyPr/>
                    <a:lstStyle/>
                    <a:p>
                      <a:pPr indent="0" lvl="0" marL="0" rtl="0" algn="ctr">
                        <a:spcBef>
                          <a:spcPts val="0"/>
                        </a:spcBef>
                        <a:spcAft>
                          <a:spcPts val="0"/>
                        </a:spcAft>
                        <a:buNone/>
                      </a:pPr>
                      <a:r>
                        <a:rPr b="1" lang="en"/>
                        <a:t>Specificity </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lang="en"/>
                        <a:t>0.9351351</a:t>
                      </a:r>
                      <a:endParaRPr/>
                    </a:p>
                  </a:txBody>
                  <a:tcPr marT="91425" marB="91425" marR="91425" marL="91425"/>
                </a:tc>
                <a:tc>
                  <a:txBody>
                    <a:bodyPr/>
                    <a:lstStyle/>
                    <a:p>
                      <a:pPr indent="0" lvl="0" marL="0" rtl="0" algn="ctr">
                        <a:spcBef>
                          <a:spcPts val="0"/>
                        </a:spcBef>
                        <a:spcAft>
                          <a:spcPts val="0"/>
                        </a:spcAft>
                        <a:buNone/>
                      </a:pPr>
                      <a:r>
                        <a:rPr lang="en"/>
                        <a:t>0.9567568</a:t>
                      </a:r>
                      <a:endParaRPr/>
                    </a:p>
                  </a:txBody>
                  <a:tcPr marT="91425" marB="91425" marR="91425" marL="91425"/>
                </a:tc>
                <a:tc>
                  <a:txBody>
                    <a:bodyPr/>
                    <a:lstStyle/>
                    <a:p>
                      <a:pPr indent="0" lvl="0" marL="0" rtl="0" algn="ctr">
                        <a:spcBef>
                          <a:spcPts val="0"/>
                        </a:spcBef>
                        <a:spcAft>
                          <a:spcPts val="0"/>
                        </a:spcAft>
                        <a:buNone/>
                      </a:pPr>
                      <a:r>
                        <a:rPr lang="en"/>
                        <a:t>0.9837838</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 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0.9891892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pSp>
        <p:nvGrpSpPr>
          <p:cNvPr id="132" name="Google Shape;132;p19"/>
          <p:cNvGrpSpPr/>
          <p:nvPr/>
        </p:nvGrpSpPr>
        <p:grpSpPr>
          <a:xfrm>
            <a:off x="138338" y="4634648"/>
            <a:ext cx="8763350" cy="341816"/>
            <a:chOff x="174675" y="4441875"/>
            <a:chExt cx="8763350" cy="407700"/>
          </a:xfrm>
        </p:grpSpPr>
        <p:sp>
          <p:nvSpPr>
            <p:cNvPr id="133" name="Google Shape;133;p19"/>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134" name="Google Shape;134;p19"/>
            <p:cNvSpPr/>
            <p:nvPr/>
          </p:nvSpPr>
          <p:spPr>
            <a:xfrm>
              <a:off x="2135050" y="4441875"/>
              <a:ext cx="24369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135" name="Google Shape;135;p19"/>
            <p:cNvSpPr/>
            <p:nvPr/>
          </p:nvSpPr>
          <p:spPr>
            <a:xfrm>
              <a:off x="4471025" y="4441875"/>
              <a:ext cx="25746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136" name="Google Shape;136;p19"/>
            <p:cNvSpPr/>
            <p:nvPr/>
          </p:nvSpPr>
          <p:spPr>
            <a:xfrm>
              <a:off x="6938825" y="4441875"/>
              <a:ext cx="1999200" cy="407700"/>
            </a:xfrm>
            <a:prstGeom prst="chevron">
              <a:avLst>
                <a:gd fmla="val 50000" name="adj"/>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sp>
        <p:nvSpPr>
          <p:cNvPr id="142" name="Google Shape;14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graphicFrame>
        <p:nvGraphicFramePr>
          <p:cNvPr id="143" name="Google Shape;143;p20"/>
          <p:cNvGraphicFramePr/>
          <p:nvPr/>
        </p:nvGraphicFramePr>
        <p:xfrm>
          <a:off x="377125" y="1330053"/>
          <a:ext cx="3000000" cy="3000000"/>
        </p:xfrm>
        <a:graphic>
          <a:graphicData uri="http://schemas.openxmlformats.org/drawingml/2006/table">
            <a:tbl>
              <a:tblPr>
                <a:noFill/>
                <a:tableStyleId>{F732A7BF-22B6-447E-80D6-9C272AA66FE3}</a:tableStyleId>
              </a:tblPr>
              <a:tblGrid>
                <a:gridCol w="1217225"/>
                <a:gridCol w="1217225"/>
                <a:gridCol w="1091075"/>
                <a:gridCol w="1217200"/>
                <a:gridCol w="829075"/>
                <a:gridCol w="1537475"/>
                <a:gridCol w="1411300"/>
              </a:tblGrid>
              <a:tr h="661425">
                <a:tc>
                  <a:txBody>
                    <a:bodyPr/>
                    <a:lstStyle/>
                    <a:p>
                      <a:pPr indent="0" lvl="0" marL="0" rtl="0" algn="l">
                        <a:spcBef>
                          <a:spcPts val="0"/>
                        </a:spcBef>
                        <a:spcAft>
                          <a:spcPts val="0"/>
                        </a:spcAft>
                        <a:buNone/>
                      </a:pPr>
                      <a:r>
                        <a:t/>
                      </a:r>
                      <a:endParaRPr/>
                    </a:p>
                  </a:txBody>
                  <a:tcPr marT="91425" marB="91425" marR="91425" marL="91425">
                    <a:solidFill>
                      <a:schemeClr val="accent6"/>
                    </a:solidFill>
                  </a:tcPr>
                </a:tc>
                <a:tc>
                  <a:txBody>
                    <a:bodyPr/>
                    <a:lstStyle/>
                    <a:p>
                      <a:pPr indent="0" lvl="0" marL="0" rtl="0" algn="ctr">
                        <a:spcBef>
                          <a:spcPts val="0"/>
                        </a:spcBef>
                        <a:spcAft>
                          <a:spcPts val="0"/>
                        </a:spcAft>
                        <a:buNone/>
                      </a:pPr>
                      <a:r>
                        <a:rPr b="1" lang="en"/>
                        <a:t>LDA</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b="1" lang="en"/>
                        <a:t>QDA</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b="1" lang="en"/>
                        <a:t>Logistic Regression</a:t>
                      </a:r>
                      <a:endParaRPr b="1"/>
                    </a:p>
                  </a:txBody>
                  <a:tcPr marT="91425" marB="91425" marR="91425" marL="91425">
                    <a:lnR cap="flat" cmpd="sng" w="76200">
                      <a:solidFill>
                        <a:srgbClr val="FF0000"/>
                      </a:solidFill>
                      <a:prstDash val="solid"/>
                      <a:round/>
                      <a:headEnd len="sm" w="sm" type="none"/>
                      <a:tailEnd len="sm" w="sm" type="none"/>
                    </a:lnR>
                    <a:solidFill>
                      <a:schemeClr val="accent6"/>
                    </a:solidFill>
                  </a:tcPr>
                </a:tc>
                <a:tc>
                  <a:txBody>
                    <a:bodyPr/>
                    <a:lstStyle/>
                    <a:p>
                      <a:pPr indent="0" lvl="0" marL="0" rtl="0" algn="ctr">
                        <a:spcBef>
                          <a:spcPts val="0"/>
                        </a:spcBef>
                        <a:spcAft>
                          <a:spcPts val="0"/>
                        </a:spcAft>
                        <a:buNone/>
                      </a:pPr>
                      <a:r>
                        <a:rPr b="1" lang="en"/>
                        <a:t>SVM</a:t>
                      </a:r>
                      <a:endParaRPr b="1"/>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
                        <a:t>RandomForest</a:t>
                      </a:r>
                      <a:endParaRPr b="1"/>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solidFill>
                      <a:schemeClr val="accent6"/>
                    </a:solidFill>
                  </a:tcPr>
                </a:tc>
                <a:tc>
                  <a:txBody>
                    <a:bodyPr/>
                    <a:lstStyle/>
                    <a:p>
                      <a:pPr indent="0" lvl="0" marL="0" rtl="0" algn="ctr">
                        <a:spcBef>
                          <a:spcPts val="0"/>
                        </a:spcBef>
                        <a:spcAft>
                          <a:spcPts val="0"/>
                        </a:spcAft>
                        <a:buNone/>
                      </a:pPr>
                      <a:r>
                        <a:rPr b="1" lang="en"/>
                        <a:t>Adaboosting</a:t>
                      </a:r>
                      <a:endParaRPr b="1"/>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solidFill>
                      <a:schemeClr val="accent6"/>
                    </a:solidFill>
                  </a:tcPr>
                </a:tc>
              </a:tr>
              <a:tr h="632675">
                <a:tc>
                  <a:txBody>
                    <a:bodyPr/>
                    <a:lstStyle/>
                    <a:p>
                      <a:pPr indent="0" lvl="0" marL="0" rtl="0" algn="ctr">
                        <a:spcBef>
                          <a:spcPts val="0"/>
                        </a:spcBef>
                        <a:spcAft>
                          <a:spcPts val="0"/>
                        </a:spcAft>
                        <a:buNone/>
                      </a:pPr>
                      <a:r>
                        <a:rPr b="1" lang="en"/>
                        <a:t>Accuracy </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lang="en"/>
                        <a:t> 0.9650146</a:t>
                      </a:r>
                      <a:endParaRPr/>
                    </a:p>
                  </a:txBody>
                  <a:tcPr marT="91425" marB="91425" marR="91425" marL="91425"/>
                </a:tc>
                <a:tc>
                  <a:txBody>
                    <a:bodyPr/>
                    <a:lstStyle/>
                    <a:p>
                      <a:pPr indent="0" lvl="0" marL="0" rtl="0" algn="ctr">
                        <a:spcBef>
                          <a:spcPts val="0"/>
                        </a:spcBef>
                        <a:spcAft>
                          <a:spcPts val="0"/>
                        </a:spcAft>
                        <a:buNone/>
                      </a:pPr>
                      <a:r>
                        <a:rPr lang="en"/>
                        <a:t> 0.9766764</a:t>
                      </a:r>
                      <a:endParaRPr/>
                    </a:p>
                  </a:txBody>
                  <a:tcPr marT="91425" marB="91425" marR="91425" marL="91425"/>
                </a:tc>
                <a:tc>
                  <a:txBody>
                    <a:bodyPr/>
                    <a:lstStyle/>
                    <a:p>
                      <a:pPr indent="0" lvl="0" marL="0" rtl="0" algn="ctr">
                        <a:spcBef>
                          <a:spcPts val="0"/>
                        </a:spcBef>
                        <a:spcAft>
                          <a:spcPts val="0"/>
                        </a:spcAft>
                        <a:buNone/>
                      </a:pPr>
                      <a:r>
                        <a:rPr lang="en"/>
                        <a:t>0.9854227</a:t>
                      </a:r>
                      <a:endParaRPr/>
                    </a:p>
                  </a:txBody>
                  <a:tcPr marT="91425" marB="91425" marR="91425" marL="91425">
                    <a:lnR cap="flat" cmpd="sng" w="7620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a:t>1</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t>0.9941691</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a:t>1</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r>
              <a:tr h="626575">
                <a:tc>
                  <a:txBody>
                    <a:bodyPr/>
                    <a:lstStyle/>
                    <a:p>
                      <a:pPr indent="0" lvl="0" marL="0" rtl="0" algn="ctr">
                        <a:spcBef>
                          <a:spcPts val="0"/>
                        </a:spcBef>
                        <a:spcAft>
                          <a:spcPts val="0"/>
                        </a:spcAft>
                        <a:buNone/>
                      </a:pPr>
                      <a:r>
                        <a:rPr b="1" lang="en"/>
                        <a:t>Sensitivity </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0.9873418</a:t>
                      </a:r>
                      <a:endParaRPr/>
                    </a:p>
                  </a:txBody>
                  <a:tcPr marT="91425" marB="91425" marR="91425" marL="91425">
                    <a:lnR cap="flat" cmpd="sng" w="7620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a:t> 1</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a:t>1</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r>
              <a:tr h="626575">
                <a:tc>
                  <a:txBody>
                    <a:bodyPr/>
                    <a:lstStyle/>
                    <a:p>
                      <a:pPr indent="0" lvl="0" marL="0" rtl="0" algn="ctr">
                        <a:spcBef>
                          <a:spcPts val="0"/>
                        </a:spcBef>
                        <a:spcAft>
                          <a:spcPts val="0"/>
                        </a:spcAft>
                        <a:buNone/>
                      </a:pPr>
                      <a:r>
                        <a:rPr b="1" lang="en"/>
                        <a:t>Specificity </a:t>
                      </a:r>
                      <a:endParaRPr b="1"/>
                    </a:p>
                  </a:txBody>
                  <a:tcPr marT="91425" marB="91425" marR="91425" marL="91425">
                    <a:solidFill>
                      <a:schemeClr val="accent6"/>
                    </a:solidFill>
                  </a:tcPr>
                </a:tc>
                <a:tc>
                  <a:txBody>
                    <a:bodyPr/>
                    <a:lstStyle/>
                    <a:p>
                      <a:pPr indent="0" lvl="0" marL="0" rtl="0" algn="ctr">
                        <a:spcBef>
                          <a:spcPts val="0"/>
                        </a:spcBef>
                        <a:spcAft>
                          <a:spcPts val="0"/>
                        </a:spcAft>
                        <a:buNone/>
                      </a:pPr>
                      <a:r>
                        <a:rPr lang="en"/>
                        <a:t>0.9351351</a:t>
                      </a:r>
                      <a:endParaRPr/>
                    </a:p>
                  </a:txBody>
                  <a:tcPr marT="91425" marB="91425" marR="91425" marL="91425"/>
                </a:tc>
                <a:tc>
                  <a:txBody>
                    <a:bodyPr/>
                    <a:lstStyle/>
                    <a:p>
                      <a:pPr indent="0" lvl="0" marL="0" rtl="0" algn="ctr">
                        <a:spcBef>
                          <a:spcPts val="0"/>
                        </a:spcBef>
                        <a:spcAft>
                          <a:spcPts val="0"/>
                        </a:spcAft>
                        <a:buNone/>
                      </a:pPr>
                      <a:r>
                        <a:rPr lang="en"/>
                        <a:t>0.9567568</a:t>
                      </a:r>
                      <a:endParaRPr/>
                    </a:p>
                  </a:txBody>
                  <a:tcPr marT="91425" marB="91425" marR="91425" marL="91425"/>
                </a:tc>
                <a:tc>
                  <a:txBody>
                    <a:bodyPr/>
                    <a:lstStyle/>
                    <a:p>
                      <a:pPr indent="0" lvl="0" marL="0" rtl="0" algn="ctr">
                        <a:spcBef>
                          <a:spcPts val="0"/>
                        </a:spcBef>
                        <a:spcAft>
                          <a:spcPts val="0"/>
                        </a:spcAft>
                        <a:buNone/>
                      </a:pPr>
                      <a:r>
                        <a:rPr lang="en"/>
                        <a:t>0.9837838</a:t>
                      </a:r>
                      <a:endParaRPr/>
                    </a:p>
                  </a:txBody>
                  <a:tcPr marT="91425" marB="91425" marR="91425" marL="91425">
                    <a:lnR cap="flat" cmpd="sng" w="7620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a:t> 1</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a:t>0.9891892</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a:t>1</a:t>
                      </a:r>
                      <a:endParaRPr/>
                    </a:p>
                  </a:txBody>
                  <a:tcPr marT="91425" marB="91425" marR="91425" marL="91425">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r>
            </a:tbl>
          </a:graphicData>
        </a:graphic>
      </p:graphicFrame>
      <p:grpSp>
        <p:nvGrpSpPr>
          <p:cNvPr id="144" name="Google Shape;144;p20"/>
          <p:cNvGrpSpPr/>
          <p:nvPr/>
        </p:nvGrpSpPr>
        <p:grpSpPr>
          <a:xfrm>
            <a:off x="138338" y="4634648"/>
            <a:ext cx="8763350" cy="341816"/>
            <a:chOff x="174675" y="4441875"/>
            <a:chExt cx="8763350" cy="407700"/>
          </a:xfrm>
        </p:grpSpPr>
        <p:sp>
          <p:nvSpPr>
            <p:cNvPr id="145" name="Google Shape;145;p20"/>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146" name="Google Shape;146;p20"/>
            <p:cNvSpPr/>
            <p:nvPr/>
          </p:nvSpPr>
          <p:spPr>
            <a:xfrm>
              <a:off x="2135050" y="4441875"/>
              <a:ext cx="24369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147" name="Google Shape;147;p20"/>
            <p:cNvSpPr/>
            <p:nvPr/>
          </p:nvSpPr>
          <p:spPr>
            <a:xfrm>
              <a:off x="4471025" y="4441875"/>
              <a:ext cx="25746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148" name="Google Shape;148;p20"/>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a:t>
            </a:r>
            <a:endParaRPr/>
          </a:p>
        </p:txBody>
      </p:sp>
      <p:pic>
        <p:nvPicPr>
          <p:cNvPr id="154" name="Google Shape;154;p21"/>
          <p:cNvPicPr preferRelativeResize="0"/>
          <p:nvPr/>
        </p:nvPicPr>
        <p:blipFill>
          <a:blip r:embed="rId3">
            <a:alphaModFix/>
          </a:blip>
          <a:stretch>
            <a:fillRect/>
          </a:stretch>
        </p:blipFill>
        <p:spPr>
          <a:xfrm>
            <a:off x="3833375" y="1152475"/>
            <a:ext cx="4558024" cy="3416400"/>
          </a:xfrm>
          <a:prstGeom prst="rect">
            <a:avLst/>
          </a:prstGeom>
          <a:noFill/>
          <a:ln>
            <a:noFill/>
          </a:ln>
        </p:spPr>
      </p:pic>
      <p:pic>
        <p:nvPicPr>
          <p:cNvPr id="155" name="Google Shape;155;p21"/>
          <p:cNvPicPr preferRelativeResize="0"/>
          <p:nvPr/>
        </p:nvPicPr>
        <p:blipFill>
          <a:blip r:embed="rId4">
            <a:alphaModFix/>
          </a:blip>
          <a:stretch>
            <a:fillRect/>
          </a:stretch>
        </p:blipFill>
        <p:spPr>
          <a:xfrm>
            <a:off x="664150" y="1152475"/>
            <a:ext cx="3169226" cy="3416399"/>
          </a:xfrm>
          <a:prstGeom prst="rect">
            <a:avLst/>
          </a:prstGeom>
          <a:noFill/>
          <a:ln>
            <a:noFill/>
          </a:ln>
        </p:spPr>
      </p:pic>
      <p:grpSp>
        <p:nvGrpSpPr>
          <p:cNvPr id="156" name="Google Shape;156;p21"/>
          <p:cNvGrpSpPr/>
          <p:nvPr/>
        </p:nvGrpSpPr>
        <p:grpSpPr>
          <a:xfrm>
            <a:off x="138338" y="4634648"/>
            <a:ext cx="8763350" cy="341816"/>
            <a:chOff x="174675" y="4441875"/>
            <a:chExt cx="8763350" cy="407700"/>
          </a:xfrm>
        </p:grpSpPr>
        <p:sp>
          <p:nvSpPr>
            <p:cNvPr id="157" name="Google Shape;157;p21"/>
            <p:cNvSpPr/>
            <p:nvPr/>
          </p:nvSpPr>
          <p:spPr>
            <a:xfrm>
              <a:off x="174675" y="4441875"/>
              <a:ext cx="20769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 </a:t>
              </a:r>
              <a:endParaRPr/>
            </a:p>
          </p:txBody>
        </p:sp>
        <p:sp>
          <p:nvSpPr>
            <p:cNvPr id="158" name="Google Shape;158;p21"/>
            <p:cNvSpPr/>
            <p:nvPr/>
          </p:nvSpPr>
          <p:spPr>
            <a:xfrm>
              <a:off x="2135050" y="4441875"/>
              <a:ext cx="2436900" cy="407700"/>
            </a:xfrm>
            <a:prstGeom prst="chevron">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Descriptive Analysis</a:t>
              </a:r>
              <a:endParaRPr/>
            </a:p>
          </p:txBody>
        </p:sp>
        <p:sp>
          <p:nvSpPr>
            <p:cNvPr id="159" name="Google Shape;159;p21"/>
            <p:cNvSpPr/>
            <p:nvPr/>
          </p:nvSpPr>
          <p:spPr>
            <a:xfrm>
              <a:off x="4471025" y="4441875"/>
              <a:ext cx="25746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160" name="Google Shape;160;p21"/>
            <p:cNvSpPr/>
            <p:nvPr/>
          </p:nvSpPr>
          <p:spPr>
            <a:xfrm>
              <a:off x="6938825" y="4441875"/>
              <a:ext cx="1999200" cy="407700"/>
            </a:xfrm>
            <a:prstGeom prst="chevron">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